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Montserrat"/>
      <p:regular r:id="rId26"/>
    </p:embeddedFont>
    <p:embeddedFont>
      <p:font typeface="Montserrat"/>
      <p:regular r:id="rId27"/>
    </p:embeddedFont>
    <p:embeddedFont>
      <p:font typeface="Montserrat"/>
      <p:regular r:id="rId28"/>
    </p:embeddedFont>
    <p:embeddedFont>
      <p:font typeface="Montserrat"/>
      <p:regular r:id="rId29"/>
    </p:embeddedFont>
    <p:embeddedFont>
      <p:font typeface="Heebo Light"/>
      <p:regular r:id="rId30"/>
    </p:embeddedFont>
    <p:embeddedFont>
      <p:font typeface="Heebo Light"/>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028230"/>
            <a:ext cx="9705499"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Investment Portfolio Optimisation</a:t>
            </a:r>
            <a:endParaRPr lang="en-US" sz="4450" dirty="0"/>
          </a:p>
        </p:txBody>
      </p:sp>
      <p:sp>
        <p:nvSpPr>
          <p:cNvPr id="3" name="Text 1"/>
          <p:cNvSpPr/>
          <p:nvPr/>
        </p:nvSpPr>
        <p:spPr>
          <a:xfrm>
            <a:off x="793790" y="3077170"/>
            <a:ext cx="11484769" cy="566976"/>
          </a:xfrm>
          <a:prstGeom prst="rect">
            <a:avLst/>
          </a:prstGeom>
          <a:noFill/>
          <a:ln/>
        </p:spPr>
        <p:txBody>
          <a:bodyPr wrap="none" lIns="0" tIns="0" rIns="0" bIns="0" rtlCol="0" anchor="t"/>
          <a:lstStyle/>
          <a:p>
            <a:pPr algn="l" indent="0" marL="0">
              <a:lnSpc>
                <a:spcPts val="4450"/>
              </a:lnSpc>
              <a:buNone/>
            </a:pPr>
            <a:r>
              <a:rPr lang="en-US" sz="3550" dirty="0">
                <a:solidFill>
                  <a:srgbClr val="F2F0F4"/>
                </a:solidFill>
                <a:latin typeface="Montserrat" pitchFamily="34" charset="0"/>
                <a:ea typeface="Montserrat" pitchFamily="34" charset="-122"/>
                <a:cs typeface="Montserrat" pitchFamily="34" charset="-120"/>
              </a:rPr>
              <a:t>MIS775 – Decision Modelling for Business Analytics</a:t>
            </a:r>
            <a:endParaRPr lang="en-US" sz="3550" dirty="0"/>
          </a:p>
        </p:txBody>
      </p:sp>
      <p:sp>
        <p:nvSpPr>
          <p:cNvPr id="4" name="Text 2"/>
          <p:cNvSpPr/>
          <p:nvPr/>
        </p:nvSpPr>
        <p:spPr>
          <a:xfrm>
            <a:off x="793790" y="3984308"/>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Student Name:</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Mehdi Tavakoli</a:t>
            </a:r>
            <a:endParaRPr lang="en-US" sz="1750" dirty="0"/>
          </a:p>
        </p:txBody>
      </p:sp>
      <p:sp>
        <p:nvSpPr>
          <p:cNvPr id="5" name="Text 3"/>
          <p:cNvSpPr/>
          <p:nvPr/>
        </p:nvSpPr>
        <p:spPr>
          <a:xfrm>
            <a:off x="793790" y="4602361"/>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Student ID:</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s224304485</a:t>
            </a:r>
            <a:endParaRPr lang="en-US" sz="1750" dirty="0"/>
          </a:p>
        </p:txBody>
      </p:sp>
      <p:sp>
        <p:nvSpPr>
          <p:cNvPr id="6" name="Text 4"/>
          <p:cNvSpPr/>
          <p:nvPr/>
        </p:nvSpPr>
        <p:spPr>
          <a:xfrm>
            <a:off x="793790" y="5220414"/>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Trimester:</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T1 2025</a:t>
            </a:r>
            <a:endParaRPr lang="en-US" sz="1750" dirty="0"/>
          </a:p>
        </p:txBody>
      </p:sp>
      <p:sp>
        <p:nvSpPr>
          <p:cNvPr id="7" name="Text 5"/>
          <p:cNvSpPr/>
          <p:nvPr/>
        </p:nvSpPr>
        <p:spPr>
          <a:xfrm>
            <a:off x="793790" y="5838468"/>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Deakin University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92648"/>
            <a:ext cx="7556421" cy="978218"/>
          </a:xfrm>
          <a:prstGeom prst="rect">
            <a:avLst/>
          </a:prstGeom>
          <a:noFill/>
          <a:ln/>
        </p:spPr>
        <p:txBody>
          <a:bodyPr wrap="none" lIns="0" tIns="0" rIns="0" bIns="0" rtlCol="0" anchor="t"/>
          <a:lstStyle/>
          <a:p>
            <a:pPr algn="l" indent="0" marL="0">
              <a:lnSpc>
                <a:spcPts val="7700"/>
              </a:lnSpc>
              <a:buNone/>
            </a:pPr>
            <a:r>
              <a:rPr lang="en-US" sz="6150" dirty="0">
                <a:solidFill>
                  <a:srgbClr val="F2F0F4"/>
                </a:solidFill>
                <a:latin typeface="Montserrat" pitchFamily="34" charset="0"/>
                <a:ea typeface="Montserrat" pitchFamily="34" charset="-122"/>
                <a:cs typeface="Montserrat" pitchFamily="34" charset="-120"/>
              </a:rPr>
              <a:t>Sensitivity Analysis</a:t>
            </a:r>
            <a:endParaRPr lang="en-US" sz="6150" dirty="0"/>
          </a:p>
        </p:txBody>
      </p:sp>
      <p:sp>
        <p:nvSpPr>
          <p:cNvPr id="4" name="Text 1"/>
          <p:cNvSpPr/>
          <p:nvPr/>
        </p:nvSpPr>
        <p:spPr>
          <a:xfrm>
            <a:off x="793790" y="441102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Exploring how changes in constraints and parameters impact our optimal portfolio allocation and expected returns.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58666"/>
            <a:ext cx="8725019" cy="531614"/>
          </a:xfrm>
          <a:prstGeom prst="rect">
            <a:avLst/>
          </a:prstGeom>
          <a:noFill/>
          <a:ln/>
        </p:spPr>
        <p:txBody>
          <a:bodyPr wrap="none" lIns="0" tIns="0" rIns="0" bIns="0" rtlCol="0" anchor="t"/>
          <a:lstStyle/>
          <a:p>
            <a:pPr algn="l" indent="0" marL="0">
              <a:lnSpc>
                <a:spcPts val="4150"/>
              </a:lnSpc>
              <a:buNone/>
            </a:pPr>
            <a:r>
              <a:rPr lang="en-US" sz="3300" dirty="0">
                <a:solidFill>
                  <a:srgbClr val="F2F0F4"/>
                </a:solidFill>
                <a:latin typeface="Montserrat" pitchFamily="34" charset="0"/>
                <a:ea typeface="Montserrat" pitchFamily="34" charset="-122"/>
                <a:cs typeface="Montserrat" pitchFamily="34" charset="-120"/>
              </a:rPr>
              <a:t>LP Model - Sensitivity Analysis (Overview)</a:t>
            </a:r>
            <a:endParaRPr lang="en-US" sz="3300" dirty="0"/>
          </a:p>
        </p:txBody>
      </p:sp>
      <p:pic>
        <p:nvPicPr>
          <p:cNvPr id="3" name="Image 0" descr="preencoded.png">    </p:cNvPr>
          <p:cNvPicPr>
            <a:picLocks noChangeAspect="1"/>
          </p:cNvPicPr>
          <p:nvPr/>
        </p:nvPicPr>
        <p:blipFill>
          <a:blip r:embed="rId1"/>
          <a:stretch>
            <a:fillRect/>
          </a:stretch>
        </p:blipFill>
        <p:spPr>
          <a:xfrm>
            <a:off x="2424113" y="1630442"/>
            <a:ext cx="9782056" cy="5266373"/>
          </a:xfrm>
          <a:prstGeom prst="rect">
            <a:avLst/>
          </a:prstGeom>
        </p:spPr>
      </p:pic>
      <p:sp>
        <p:nvSpPr>
          <p:cNvPr id="4" name="Text 1"/>
          <p:cNvSpPr/>
          <p:nvPr/>
        </p:nvSpPr>
        <p:spPr>
          <a:xfrm>
            <a:off x="793790" y="7151965"/>
            <a:ext cx="2551748" cy="318849"/>
          </a:xfrm>
          <a:prstGeom prst="rect">
            <a:avLst/>
          </a:prstGeom>
          <a:noFill/>
          <a:ln/>
        </p:spPr>
        <p:txBody>
          <a:bodyPr wrap="none" lIns="0" tIns="0" rIns="0" bIns="0" rtlCol="0" anchor="t"/>
          <a:lstStyle/>
          <a:p>
            <a:pPr algn="l" indent="0" marL="0">
              <a:lnSpc>
                <a:spcPts val="2500"/>
              </a:lnSpc>
              <a:buNone/>
            </a:pP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0783" y="432673"/>
            <a:ext cx="12115086" cy="491728"/>
          </a:xfrm>
          <a:prstGeom prst="rect">
            <a:avLst/>
          </a:prstGeom>
          <a:noFill/>
          <a:ln/>
        </p:spPr>
        <p:txBody>
          <a:bodyPr wrap="none" lIns="0" tIns="0" rIns="0" bIns="0" rtlCol="0" anchor="t"/>
          <a:lstStyle/>
          <a:p>
            <a:pPr algn="l" indent="0" marL="0">
              <a:lnSpc>
                <a:spcPts val="3850"/>
              </a:lnSpc>
              <a:buNone/>
            </a:pPr>
            <a:r>
              <a:rPr lang="en-US" sz="3050" dirty="0">
                <a:solidFill>
                  <a:srgbClr val="F2F0F4"/>
                </a:solidFill>
                <a:latin typeface="Montserrat" pitchFamily="34" charset="0"/>
                <a:ea typeface="Montserrat" pitchFamily="34" charset="-122"/>
                <a:cs typeface="Montserrat" pitchFamily="34" charset="-120"/>
              </a:rPr>
              <a:t>LP Model - Sensitivity Analysis (Reduced Costs and Strategies)</a:t>
            </a:r>
            <a:endParaRPr lang="en-US" sz="3050" dirty="0"/>
          </a:p>
        </p:txBody>
      </p:sp>
      <p:sp>
        <p:nvSpPr>
          <p:cNvPr id="3" name="Shape 1"/>
          <p:cNvSpPr/>
          <p:nvPr/>
        </p:nvSpPr>
        <p:spPr>
          <a:xfrm>
            <a:off x="550783" y="1239083"/>
            <a:ext cx="6685836" cy="2464237"/>
          </a:xfrm>
          <a:prstGeom prst="roundRect">
            <a:avLst>
              <a:gd name="adj" fmla="val 2682"/>
            </a:avLst>
          </a:prstGeom>
          <a:solidFill>
            <a:srgbClr val="31136C"/>
          </a:solidFill>
          <a:ln w="7620">
            <a:solidFill>
              <a:srgbClr val="4A2C85"/>
            </a:solidFill>
            <a:prstDash val="solid"/>
          </a:ln>
        </p:spPr>
      </p:sp>
      <p:sp>
        <p:nvSpPr>
          <p:cNvPr id="4" name="Text 2"/>
          <p:cNvSpPr/>
          <p:nvPr/>
        </p:nvSpPr>
        <p:spPr>
          <a:xfrm>
            <a:off x="715685" y="1403985"/>
            <a:ext cx="3327797" cy="245864"/>
          </a:xfrm>
          <a:prstGeom prst="rect">
            <a:avLst/>
          </a:prstGeom>
          <a:noFill/>
          <a:ln/>
        </p:spPr>
        <p:txBody>
          <a:bodyPr wrap="none" lIns="0" tIns="0" rIns="0" bIns="0" rtlCol="0" anchor="t"/>
          <a:lstStyle/>
          <a:p>
            <a:pPr algn="l" indent="0" marL="0">
              <a:lnSpc>
                <a:spcPts val="1900"/>
              </a:lnSpc>
              <a:buNone/>
            </a:pPr>
            <a:r>
              <a:rPr lang="en-US" sz="1500" dirty="0">
                <a:solidFill>
                  <a:srgbClr val="DCD7E5"/>
                </a:solidFill>
                <a:latin typeface="Montserrat" pitchFamily="34" charset="0"/>
                <a:ea typeface="Montserrat" pitchFamily="34" charset="-122"/>
                <a:cs typeface="Montserrat" pitchFamily="34" charset="-120"/>
              </a:rPr>
              <a:t>S11 (PME) - Balanced but Sensitive</a:t>
            </a:r>
            <a:endParaRPr lang="en-US" sz="1500" dirty="0"/>
          </a:p>
        </p:txBody>
      </p:sp>
      <p:sp>
        <p:nvSpPr>
          <p:cNvPr id="5" name="Text 3"/>
          <p:cNvSpPr/>
          <p:nvPr/>
        </p:nvSpPr>
        <p:spPr>
          <a:xfrm>
            <a:off x="715685" y="1744266"/>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Final Weight: 22.5%</a:t>
            </a:r>
            <a:endParaRPr lang="en-US" sz="1200" dirty="0"/>
          </a:p>
        </p:txBody>
      </p:sp>
      <p:sp>
        <p:nvSpPr>
          <p:cNvPr id="6" name="Text 4"/>
          <p:cNvSpPr/>
          <p:nvPr/>
        </p:nvSpPr>
        <p:spPr>
          <a:xfrm>
            <a:off x="715685" y="2090499"/>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Allowable Increase: 0.006</a:t>
            </a:r>
            <a:endParaRPr lang="en-US" sz="1200" dirty="0"/>
          </a:p>
        </p:txBody>
      </p:sp>
      <p:sp>
        <p:nvSpPr>
          <p:cNvPr id="7" name="Text 5"/>
          <p:cNvSpPr/>
          <p:nvPr/>
        </p:nvSpPr>
        <p:spPr>
          <a:xfrm>
            <a:off x="715685" y="2436733"/>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Allowable Decrease: 2.31%</a:t>
            </a:r>
            <a:endParaRPr lang="en-US" sz="1200" dirty="0"/>
          </a:p>
        </p:txBody>
      </p:sp>
      <p:sp>
        <p:nvSpPr>
          <p:cNvPr id="8" name="Text 6"/>
          <p:cNvSpPr/>
          <p:nvPr/>
        </p:nvSpPr>
        <p:spPr>
          <a:xfrm>
            <a:off x="715685" y="2782967"/>
            <a:ext cx="6356032" cy="503634"/>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Return can fall to 2.24% and our optimal solution can still be held. However, even a small increase beyond 4.55% can change the optimal solution.</a:t>
            </a:r>
            <a:endParaRPr lang="en-US" sz="1200" dirty="0"/>
          </a:p>
        </p:txBody>
      </p:sp>
      <p:sp>
        <p:nvSpPr>
          <p:cNvPr id="9" name="Shape 7"/>
          <p:cNvSpPr/>
          <p:nvPr/>
        </p:nvSpPr>
        <p:spPr>
          <a:xfrm>
            <a:off x="7393900" y="1239083"/>
            <a:ext cx="6685836" cy="2464237"/>
          </a:xfrm>
          <a:prstGeom prst="roundRect">
            <a:avLst>
              <a:gd name="adj" fmla="val 2682"/>
            </a:avLst>
          </a:prstGeom>
          <a:solidFill>
            <a:srgbClr val="31136C"/>
          </a:solidFill>
          <a:ln w="7620">
            <a:solidFill>
              <a:srgbClr val="4A2C85"/>
            </a:solidFill>
            <a:prstDash val="solid"/>
          </a:ln>
        </p:spPr>
      </p:sp>
      <p:sp>
        <p:nvSpPr>
          <p:cNvPr id="10" name="Text 8"/>
          <p:cNvSpPr/>
          <p:nvPr/>
        </p:nvSpPr>
        <p:spPr>
          <a:xfrm>
            <a:off x="7558802" y="1403985"/>
            <a:ext cx="4150519" cy="245864"/>
          </a:xfrm>
          <a:prstGeom prst="rect">
            <a:avLst/>
          </a:prstGeom>
          <a:noFill/>
          <a:ln/>
        </p:spPr>
        <p:txBody>
          <a:bodyPr wrap="none" lIns="0" tIns="0" rIns="0" bIns="0" rtlCol="0" anchor="t"/>
          <a:lstStyle/>
          <a:p>
            <a:pPr algn="l" indent="0" marL="0">
              <a:lnSpc>
                <a:spcPts val="1900"/>
              </a:lnSpc>
              <a:buNone/>
            </a:pPr>
            <a:r>
              <a:rPr lang="en-US" sz="1500" dirty="0">
                <a:solidFill>
                  <a:srgbClr val="DCD7E5"/>
                </a:solidFill>
                <a:latin typeface="Montserrat" pitchFamily="34" charset="0"/>
                <a:ea typeface="Montserrat" pitchFamily="34" charset="-122"/>
                <a:cs typeface="Montserrat" pitchFamily="34" charset="-120"/>
              </a:rPr>
              <a:t>S41 (CBA) – Most Flexible High Contributor</a:t>
            </a:r>
            <a:endParaRPr lang="en-US" sz="1500" dirty="0"/>
          </a:p>
        </p:txBody>
      </p:sp>
      <p:sp>
        <p:nvSpPr>
          <p:cNvPr id="11" name="Text 9"/>
          <p:cNvSpPr/>
          <p:nvPr/>
        </p:nvSpPr>
        <p:spPr>
          <a:xfrm>
            <a:off x="7558802" y="1744266"/>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Final Weight: 27.5%</a:t>
            </a:r>
            <a:endParaRPr lang="en-US" sz="1200" dirty="0"/>
          </a:p>
        </p:txBody>
      </p:sp>
      <p:sp>
        <p:nvSpPr>
          <p:cNvPr id="12" name="Text 10"/>
          <p:cNvSpPr/>
          <p:nvPr/>
        </p:nvSpPr>
        <p:spPr>
          <a:xfrm>
            <a:off x="7558802" y="2090499"/>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Allowable Increase: 2.99%</a:t>
            </a:r>
            <a:endParaRPr lang="en-US" sz="1200" dirty="0"/>
          </a:p>
        </p:txBody>
      </p:sp>
      <p:sp>
        <p:nvSpPr>
          <p:cNvPr id="13" name="Text 11"/>
          <p:cNvSpPr/>
          <p:nvPr/>
        </p:nvSpPr>
        <p:spPr>
          <a:xfrm>
            <a:off x="7558802" y="2436733"/>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Allowable Decrease: 0.60%</a:t>
            </a:r>
            <a:endParaRPr lang="en-US" sz="1200" dirty="0"/>
          </a:p>
        </p:txBody>
      </p:sp>
      <p:sp>
        <p:nvSpPr>
          <p:cNvPr id="14" name="Text 12"/>
          <p:cNvSpPr/>
          <p:nvPr/>
        </p:nvSpPr>
        <p:spPr>
          <a:xfrm>
            <a:off x="7558802" y="2782967"/>
            <a:ext cx="6356032" cy="755452"/>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CBA (S41) has strong contribution to return. Its return could rise up to 4.55% (1.56 + 2.99) without changing the solution. It can drop to 0.96% before being dropped or weight changed.</a:t>
            </a:r>
            <a:endParaRPr lang="en-US" sz="1200" dirty="0"/>
          </a:p>
        </p:txBody>
      </p:sp>
      <p:sp>
        <p:nvSpPr>
          <p:cNvPr id="15" name="Shape 13"/>
          <p:cNvSpPr/>
          <p:nvPr/>
        </p:nvSpPr>
        <p:spPr>
          <a:xfrm>
            <a:off x="550783" y="3860602"/>
            <a:ext cx="6685836" cy="2716054"/>
          </a:xfrm>
          <a:prstGeom prst="roundRect">
            <a:avLst>
              <a:gd name="adj" fmla="val 2434"/>
            </a:avLst>
          </a:prstGeom>
          <a:solidFill>
            <a:srgbClr val="31136C"/>
          </a:solidFill>
          <a:ln w="7620">
            <a:solidFill>
              <a:srgbClr val="4A2C85"/>
            </a:solidFill>
            <a:prstDash val="solid"/>
          </a:ln>
        </p:spPr>
      </p:sp>
      <p:sp>
        <p:nvSpPr>
          <p:cNvPr id="16" name="Text 14"/>
          <p:cNvSpPr/>
          <p:nvPr/>
        </p:nvSpPr>
        <p:spPr>
          <a:xfrm>
            <a:off x="715685" y="4025503"/>
            <a:ext cx="3719393" cy="245864"/>
          </a:xfrm>
          <a:prstGeom prst="rect">
            <a:avLst/>
          </a:prstGeom>
          <a:noFill/>
          <a:ln/>
        </p:spPr>
        <p:txBody>
          <a:bodyPr wrap="none" lIns="0" tIns="0" rIns="0" bIns="0" rtlCol="0" anchor="t"/>
          <a:lstStyle/>
          <a:p>
            <a:pPr algn="l" indent="0" marL="0">
              <a:lnSpc>
                <a:spcPts val="1900"/>
              </a:lnSpc>
              <a:buNone/>
            </a:pPr>
            <a:r>
              <a:rPr lang="en-US" sz="1500" dirty="0">
                <a:solidFill>
                  <a:srgbClr val="DCD7E5"/>
                </a:solidFill>
                <a:latin typeface="Montserrat" pitchFamily="34" charset="0"/>
                <a:ea typeface="Montserrat" pitchFamily="34" charset="-122"/>
                <a:cs typeface="Montserrat" pitchFamily="34" charset="-120"/>
              </a:rPr>
              <a:t>S12 (Telix) – High Return but No Buffer</a:t>
            </a:r>
            <a:endParaRPr lang="en-US" sz="1500" dirty="0"/>
          </a:p>
        </p:txBody>
      </p:sp>
      <p:sp>
        <p:nvSpPr>
          <p:cNvPr id="17" name="Text 15"/>
          <p:cNvSpPr/>
          <p:nvPr/>
        </p:nvSpPr>
        <p:spPr>
          <a:xfrm>
            <a:off x="715685" y="4365784"/>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Return: 5.64%</a:t>
            </a:r>
            <a:endParaRPr lang="en-US" sz="1200" dirty="0"/>
          </a:p>
        </p:txBody>
      </p:sp>
      <p:sp>
        <p:nvSpPr>
          <p:cNvPr id="18" name="Text 16"/>
          <p:cNvSpPr/>
          <p:nvPr/>
        </p:nvSpPr>
        <p:spPr>
          <a:xfrm>
            <a:off x="715685" y="4712018"/>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Allowable Decrease: Only 0.60%</a:t>
            </a:r>
            <a:endParaRPr lang="en-US" sz="1200" dirty="0"/>
          </a:p>
        </p:txBody>
      </p:sp>
      <p:sp>
        <p:nvSpPr>
          <p:cNvPr id="19" name="Text 17"/>
          <p:cNvSpPr/>
          <p:nvPr/>
        </p:nvSpPr>
        <p:spPr>
          <a:xfrm>
            <a:off x="715685" y="5058251"/>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Allowable Increase: ∞</a:t>
            </a:r>
            <a:endParaRPr lang="en-US" sz="1200" dirty="0"/>
          </a:p>
        </p:txBody>
      </p:sp>
      <p:sp>
        <p:nvSpPr>
          <p:cNvPr id="20" name="Text 18"/>
          <p:cNvSpPr/>
          <p:nvPr/>
        </p:nvSpPr>
        <p:spPr>
          <a:xfrm>
            <a:off x="715685" y="5404485"/>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If Telix's return drops below ~5.04%, it might be excluded or its weight reduced.</a:t>
            </a:r>
            <a:endParaRPr lang="en-US" sz="1200" dirty="0"/>
          </a:p>
        </p:txBody>
      </p:sp>
      <p:sp>
        <p:nvSpPr>
          <p:cNvPr id="21" name="Shape 19"/>
          <p:cNvSpPr/>
          <p:nvPr/>
        </p:nvSpPr>
        <p:spPr>
          <a:xfrm>
            <a:off x="7393900" y="3860602"/>
            <a:ext cx="6685836" cy="2716054"/>
          </a:xfrm>
          <a:prstGeom prst="roundRect">
            <a:avLst>
              <a:gd name="adj" fmla="val 2434"/>
            </a:avLst>
          </a:prstGeom>
          <a:solidFill>
            <a:srgbClr val="31136C"/>
          </a:solidFill>
          <a:ln w="7620">
            <a:solidFill>
              <a:srgbClr val="4A2C85"/>
            </a:solidFill>
            <a:prstDash val="solid"/>
          </a:ln>
        </p:spPr>
      </p:sp>
      <p:sp>
        <p:nvSpPr>
          <p:cNvPr id="22" name="Text 20"/>
          <p:cNvSpPr/>
          <p:nvPr/>
        </p:nvSpPr>
        <p:spPr>
          <a:xfrm>
            <a:off x="7558802" y="4025503"/>
            <a:ext cx="5003363" cy="245864"/>
          </a:xfrm>
          <a:prstGeom prst="rect">
            <a:avLst/>
          </a:prstGeom>
          <a:noFill/>
          <a:ln/>
        </p:spPr>
        <p:txBody>
          <a:bodyPr wrap="none" lIns="0" tIns="0" rIns="0" bIns="0" rtlCol="0" anchor="t"/>
          <a:lstStyle/>
          <a:p>
            <a:pPr algn="l" indent="0" marL="0">
              <a:lnSpc>
                <a:spcPts val="1900"/>
              </a:lnSpc>
              <a:buNone/>
            </a:pPr>
            <a:r>
              <a:rPr lang="en-US" sz="1500" dirty="0">
                <a:solidFill>
                  <a:srgbClr val="DCD7E5"/>
                </a:solidFill>
                <a:latin typeface="Montserrat" pitchFamily="34" charset="0"/>
                <a:ea typeface="Montserrat" pitchFamily="34" charset="-122"/>
                <a:cs typeface="Montserrat" pitchFamily="34" charset="-120"/>
              </a:rPr>
              <a:t>S21 (Xero) – Constraint-Driven, Not Return-Sensitive</a:t>
            </a:r>
            <a:endParaRPr lang="en-US" sz="1500" dirty="0"/>
          </a:p>
        </p:txBody>
      </p:sp>
      <p:sp>
        <p:nvSpPr>
          <p:cNvPr id="23" name="Text 21"/>
          <p:cNvSpPr/>
          <p:nvPr/>
        </p:nvSpPr>
        <p:spPr>
          <a:xfrm>
            <a:off x="7558802" y="4365784"/>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Final Weight: 5%</a:t>
            </a:r>
            <a:endParaRPr lang="en-US" sz="1200" dirty="0"/>
          </a:p>
        </p:txBody>
      </p:sp>
      <p:sp>
        <p:nvSpPr>
          <p:cNvPr id="24" name="Text 22"/>
          <p:cNvSpPr/>
          <p:nvPr/>
        </p:nvSpPr>
        <p:spPr>
          <a:xfrm>
            <a:off x="7558802" y="4712018"/>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Allowable Increase: 0.0074</a:t>
            </a:r>
            <a:endParaRPr lang="en-US" sz="1200" dirty="0"/>
          </a:p>
        </p:txBody>
      </p:sp>
      <p:sp>
        <p:nvSpPr>
          <p:cNvPr id="25" name="Text 23"/>
          <p:cNvSpPr/>
          <p:nvPr/>
        </p:nvSpPr>
        <p:spPr>
          <a:xfrm>
            <a:off x="7558802" y="5058251"/>
            <a:ext cx="6356032" cy="251817"/>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Allowable Decrease: 1E+30</a:t>
            </a:r>
            <a:endParaRPr lang="en-US" sz="1200" dirty="0"/>
          </a:p>
        </p:txBody>
      </p:sp>
      <p:sp>
        <p:nvSpPr>
          <p:cNvPr id="26" name="Text 24"/>
          <p:cNvSpPr/>
          <p:nvPr/>
        </p:nvSpPr>
        <p:spPr>
          <a:xfrm>
            <a:off x="7558802" y="5404485"/>
            <a:ext cx="6356032" cy="1007269"/>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Xero (S21) has a narrow allowable increase, meaning it's already at the edge of being worth including. But with an unlimited allowable decrease, it shows that no matter how much worse its return gets, it would still remain in the portfolio — indicating it's needed solely for satisfying constraints like R2 risk group or Technology sector coverage.</a:t>
            </a:r>
            <a:endParaRPr lang="en-US" sz="1200" dirty="0"/>
          </a:p>
        </p:txBody>
      </p:sp>
      <p:sp>
        <p:nvSpPr>
          <p:cNvPr id="27" name="Text 25"/>
          <p:cNvSpPr/>
          <p:nvPr/>
        </p:nvSpPr>
        <p:spPr>
          <a:xfrm>
            <a:off x="550783" y="6812637"/>
            <a:ext cx="1967151" cy="245864"/>
          </a:xfrm>
          <a:prstGeom prst="rect">
            <a:avLst/>
          </a:prstGeom>
          <a:noFill/>
          <a:ln/>
        </p:spPr>
        <p:txBody>
          <a:bodyPr wrap="none" lIns="0" tIns="0" rIns="0" bIns="0" rtlCol="0" anchor="t"/>
          <a:lstStyle/>
          <a:p>
            <a:pPr algn="l" indent="0" marL="0">
              <a:lnSpc>
                <a:spcPts val="1900"/>
              </a:lnSpc>
              <a:buNone/>
            </a:pPr>
            <a:r>
              <a:rPr lang="en-US" sz="1500" dirty="0">
                <a:solidFill>
                  <a:srgbClr val="F2F0F4"/>
                </a:solidFill>
                <a:latin typeface="Montserrat" pitchFamily="34" charset="0"/>
                <a:ea typeface="Montserrat" pitchFamily="34" charset="-122"/>
                <a:cs typeface="Montserrat" pitchFamily="34" charset="-120"/>
              </a:rPr>
              <a:t>Conclusion</a:t>
            </a:r>
            <a:endParaRPr lang="en-US" sz="1500" dirty="0"/>
          </a:p>
        </p:txBody>
      </p:sp>
      <p:sp>
        <p:nvSpPr>
          <p:cNvPr id="28" name="Text 26"/>
          <p:cNvSpPr/>
          <p:nvPr/>
        </p:nvSpPr>
        <p:spPr>
          <a:xfrm>
            <a:off x="550783" y="7294483"/>
            <a:ext cx="13528834" cy="503634"/>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The most stable assets in the model are S11 and S41 – they tolerate return drops and still stay optimal. Assets like SEEK and ZIP are included mainly for constraint coverage, not for high return, and would likely be removed if constraints were relaxed.</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26388" y="840700"/>
            <a:ext cx="13296543" cy="559237"/>
          </a:xfrm>
          <a:prstGeom prst="rect">
            <a:avLst/>
          </a:prstGeom>
          <a:noFill/>
          <a:ln/>
        </p:spPr>
        <p:txBody>
          <a:bodyPr wrap="none" lIns="0" tIns="0" rIns="0" bIns="0" rtlCol="0" anchor="t"/>
          <a:lstStyle/>
          <a:p>
            <a:pPr algn="l" indent="0" marL="0">
              <a:lnSpc>
                <a:spcPts val="4400"/>
              </a:lnSpc>
              <a:buNone/>
            </a:pPr>
            <a:r>
              <a:rPr lang="en-US" sz="3500" dirty="0">
                <a:solidFill>
                  <a:srgbClr val="F2F0F4"/>
                </a:solidFill>
                <a:latin typeface="Montserrat" pitchFamily="34" charset="0"/>
                <a:ea typeface="Montserrat" pitchFamily="34" charset="-122"/>
                <a:cs typeface="Montserrat" pitchFamily="34" charset="-120"/>
              </a:rPr>
              <a:t>LP Model - Sensitivity Analysis (Shadow Prices and Impacts)</a:t>
            </a:r>
            <a:endParaRPr lang="en-US" sz="3500" dirty="0"/>
          </a:p>
        </p:txBody>
      </p:sp>
      <p:sp>
        <p:nvSpPr>
          <p:cNvPr id="3" name="Shape 1"/>
          <p:cNvSpPr/>
          <p:nvPr/>
        </p:nvSpPr>
        <p:spPr>
          <a:xfrm>
            <a:off x="626388" y="1757839"/>
            <a:ext cx="13377624" cy="5630942"/>
          </a:xfrm>
          <a:prstGeom prst="roundRect">
            <a:avLst>
              <a:gd name="adj" fmla="val 1335"/>
            </a:avLst>
          </a:prstGeom>
          <a:noFill/>
          <a:ln w="7620">
            <a:solidFill>
              <a:srgbClr val="FFFFFF">
                <a:alpha val="24000"/>
              </a:srgbClr>
            </a:solidFill>
            <a:prstDash val="solid"/>
          </a:ln>
        </p:spPr>
      </p:sp>
      <p:sp>
        <p:nvSpPr>
          <p:cNvPr id="4" name="Shape 2"/>
          <p:cNvSpPr/>
          <p:nvPr/>
        </p:nvSpPr>
        <p:spPr>
          <a:xfrm>
            <a:off x="634008" y="1765459"/>
            <a:ext cx="13360956" cy="516017"/>
          </a:xfrm>
          <a:prstGeom prst="rect">
            <a:avLst/>
          </a:prstGeom>
          <a:solidFill>
            <a:srgbClr val="FFFFFF">
              <a:alpha val="4000"/>
            </a:srgbClr>
          </a:solidFill>
          <a:ln/>
        </p:spPr>
      </p:sp>
      <p:sp>
        <p:nvSpPr>
          <p:cNvPr id="5" name="Text 3"/>
          <p:cNvSpPr/>
          <p:nvPr/>
        </p:nvSpPr>
        <p:spPr>
          <a:xfrm>
            <a:off x="814388" y="1880354"/>
            <a:ext cx="4091464" cy="286226"/>
          </a:xfrm>
          <a:prstGeom prst="rect">
            <a:avLst/>
          </a:prstGeom>
          <a:noFill/>
          <a:ln/>
        </p:spPr>
        <p:txBody>
          <a:bodyPr wrap="none" lIns="0" tIns="0" rIns="0" bIns="0" rtlCol="0" anchor="t"/>
          <a:lstStyle/>
          <a:p>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Constraint</a:t>
            </a:r>
            <a:endParaRPr lang="en-US" sz="1400" dirty="0"/>
          </a:p>
        </p:txBody>
      </p:sp>
      <p:sp>
        <p:nvSpPr>
          <p:cNvPr id="6" name="Text 4"/>
          <p:cNvSpPr/>
          <p:nvPr/>
        </p:nvSpPr>
        <p:spPr>
          <a:xfrm>
            <a:off x="5271373" y="1880354"/>
            <a:ext cx="408765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Shadow Price</a:t>
            </a:r>
            <a:endParaRPr lang="en-US" sz="1400" dirty="0"/>
          </a:p>
        </p:txBody>
      </p:sp>
      <p:sp>
        <p:nvSpPr>
          <p:cNvPr id="7" name="Text 5"/>
          <p:cNvSpPr/>
          <p:nvPr/>
        </p:nvSpPr>
        <p:spPr>
          <a:xfrm>
            <a:off x="9724549" y="1880354"/>
            <a:ext cx="409146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Meaning</a:t>
            </a:r>
            <a:endParaRPr lang="en-US" sz="1400" dirty="0"/>
          </a:p>
        </p:txBody>
      </p:sp>
      <p:sp>
        <p:nvSpPr>
          <p:cNvPr id="8" name="Shape 6"/>
          <p:cNvSpPr/>
          <p:nvPr/>
        </p:nvSpPr>
        <p:spPr>
          <a:xfrm>
            <a:off x="634008" y="2281476"/>
            <a:ext cx="13360956" cy="802243"/>
          </a:xfrm>
          <a:prstGeom prst="rect">
            <a:avLst/>
          </a:prstGeom>
          <a:solidFill>
            <a:srgbClr val="000000">
              <a:alpha val="4000"/>
            </a:srgbClr>
          </a:solidFill>
          <a:ln/>
        </p:spPr>
      </p:sp>
      <p:sp>
        <p:nvSpPr>
          <p:cNvPr id="9" name="Text 7"/>
          <p:cNvSpPr/>
          <p:nvPr/>
        </p:nvSpPr>
        <p:spPr>
          <a:xfrm>
            <a:off x="814388" y="2396371"/>
            <a:ext cx="409146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R3 max (high-risk ≤ 15%)</a:t>
            </a:r>
            <a:endParaRPr lang="en-US" sz="1400" dirty="0"/>
          </a:p>
        </p:txBody>
      </p:sp>
      <p:sp>
        <p:nvSpPr>
          <p:cNvPr id="10" name="Text 8"/>
          <p:cNvSpPr/>
          <p:nvPr/>
        </p:nvSpPr>
        <p:spPr>
          <a:xfrm>
            <a:off x="5271373" y="2396371"/>
            <a:ext cx="408765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+0.0109</a:t>
            </a:r>
            <a:endParaRPr lang="en-US" sz="1400" dirty="0"/>
          </a:p>
        </p:txBody>
      </p:sp>
      <p:sp>
        <p:nvSpPr>
          <p:cNvPr id="11" name="Text 9"/>
          <p:cNvSpPr/>
          <p:nvPr/>
        </p:nvSpPr>
        <p:spPr>
          <a:xfrm>
            <a:off x="9724549" y="2396371"/>
            <a:ext cx="4091464" cy="572453"/>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Portfolio return would </a:t>
            </a:r>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increase by 1.09%</a:t>
            </a:r>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 for each 1% relaxation of the R3 cap – </a:t>
            </a:r>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binding and limiting</a:t>
            </a:r>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a:t>
            </a:r>
            <a:endParaRPr lang="en-US" sz="1400" dirty="0"/>
          </a:p>
        </p:txBody>
      </p:sp>
      <p:sp>
        <p:nvSpPr>
          <p:cNvPr id="12" name="Shape 10"/>
          <p:cNvSpPr/>
          <p:nvPr/>
        </p:nvSpPr>
        <p:spPr>
          <a:xfrm>
            <a:off x="634008" y="3083719"/>
            <a:ext cx="13360956" cy="802243"/>
          </a:xfrm>
          <a:prstGeom prst="rect">
            <a:avLst/>
          </a:prstGeom>
          <a:solidFill>
            <a:srgbClr val="FFFFFF">
              <a:alpha val="4000"/>
            </a:srgbClr>
          </a:solidFill>
          <a:ln/>
        </p:spPr>
      </p:sp>
      <p:sp>
        <p:nvSpPr>
          <p:cNvPr id="13" name="Text 11"/>
          <p:cNvSpPr/>
          <p:nvPr/>
        </p:nvSpPr>
        <p:spPr>
          <a:xfrm>
            <a:off x="814388" y="3198614"/>
            <a:ext cx="409146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Sector S2 min 15%</a:t>
            </a:r>
            <a:endParaRPr lang="en-US" sz="1400" dirty="0"/>
          </a:p>
        </p:txBody>
      </p:sp>
      <p:sp>
        <p:nvSpPr>
          <p:cNvPr id="14" name="Text 12"/>
          <p:cNvSpPr/>
          <p:nvPr/>
        </p:nvSpPr>
        <p:spPr>
          <a:xfrm>
            <a:off x="5271373" y="3198614"/>
            <a:ext cx="408765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-0.0116</a:t>
            </a:r>
            <a:endParaRPr lang="en-US" sz="1400" dirty="0"/>
          </a:p>
        </p:txBody>
      </p:sp>
      <p:sp>
        <p:nvSpPr>
          <p:cNvPr id="15" name="Text 13"/>
          <p:cNvSpPr/>
          <p:nvPr/>
        </p:nvSpPr>
        <p:spPr>
          <a:xfrm>
            <a:off x="9724549" y="3198614"/>
            <a:ext cx="4091464" cy="572453"/>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This sector is </a:t>
            </a:r>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barely meeting its minimum</a:t>
            </a:r>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 – relaxing it would </a:t>
            </a:r>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improve flexibility</a:t>
            </a:r>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a:t>
            </a:r>
            <a:endParaRPr lang="en-US" sz="1400" dirty="0"/>
          </a:p>
        </p:txBody>
      </p:sp>
      <p:sp>
        <p:nvSpPr>
          <p:cNvPr id="16" name="Shape 14"/>
          <p:cNvSpPr/>
          <p:nvPr/>
        </p:nvSpPr>
        <p:spPr>
          <a:xfrm>
            <a:off x="634008" y="3885962"/>
            <a:ext cx="13360956" cy="802243"/>
          </a:xfrm>
          <a:prstGeom prst="rect">
            <a:avLst/>
          </a:prstGeom>
          <a:solidFill>
            <a:srgbClr val="000000">
              <a:alpha val="4000"/>
            </a:srgbClr>
          </a:solidFill>
          <a:ln/>
        </p:spPr>
      </p:sp>
      <p:sp>
        <p:nvSpPr>
          <p:cNvPr id="17" name="Text 15"/>
          <p:cNvSpPr/>
          <p:nvPr/>
        </p:nvSpPr>
        <p:spPr>
          <a:xfrm>
            <a:off x="814388" y="4000857"/>
            <a:ext cx="409146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Sector S4 min 20%</a:t>
            </a:r>
            <a:endParaRPr lang="en-US" sz="1400" dirty="0"/>
          </a:p>
        </p:txBody>
      </p:sp>
      <p:sp>
        <p:nvSpPr>
          <p:cNvPr id="18" name="Text 16"/>
          <p:cNvSpPr/>
          <p:nvPr/>
        </p:nvSpPr>
        <p:spPr>
          <a:xfrm>
            <a:off x="5271373" y="4000857"/>
            <a:ext cx="408765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-0.0251</a:t>
            </a:r>
            <a:endParaRPr lang="en-US" sz="1400" dirty="0"/>
          </a:p>
        </p:txBody>
      </p:sp>
      <p:sp>
        <p:nvSpPr>
          <p:cNvPr id="19" name="Text 17"/>
          <p:cNvSpPr/>
          <p:nvPr/>
        </p:nvSpPr>
        <p:spPr>
          <a:xfrm>
            <a:off x="9724549" y="4000857"/>
            <a:ext cx="4091464" cy="572453"/>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Very strong constraint – relaxing it would significantly improve return (2.5% per unit relaxed).</a:t>
            </a:r>
            <a:endParaRPr lang="en-US" sz="1400" dirty="0"/>
          </a:p>
        </p:txBody>
      </p:sp>
      <p:sp>
        <p:nvSpPr>
          <p:cNvPr id="20" name="Shape 18"/>
          <p:cNvSpPr/>
          <p:nvPr/>
        </p:nvSpPr>
        <p:spPr>
          <a:xfrm>
            <a:off x="634008" y="4688205"/>
            <a:ext cx="13360956" cy="802243"/>
          </a:xfrm>
          <a:prstGeom prst="rect">
            <a:avLst/>
          </a:prstGeom>
          <a:solidFill>
            <a:srgbClr val="FFFFFF">
              <a:alpha val="4000"/>
            </a:srgbClr>
          </a:solidFill>
          <a:ln/>
        </p:spPr>
      </p:sp>
      <p:sp>
        <p:nvSpPr>
          <p:cNvPr id="21" name="Text 19"/>
          <p:cNvSpPr/>
          <p:nvPr/>
        </p:nvSpPr>
        <p:spPr>
          <a:xfrm>
            <a:off x="814388" y="4803100"/>
            <a:ext cx="409146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S32 minimum investment (5%)</a:t>
            </a:r>
            <a:endParaRPr lang="en-US" sz="1400" dirty="0"/>
          </a:p>
        </p:txBody>
      </p:sp>
      <p:sp>
        <p:nvSpPr>
          <p:cNvPr id="22" name="Text 20"/>
          <p:cNvSpPr/>
          <p:nvPr/>
        </p:nvSpPr>
        <p:spPr>
          <a:xfrm>
            <a:off x="5271373" y="4803100"/>
            <a:ext cx="408765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-0.0074</a:t>
            </a:r>
            <a:endParaRPr lang="en-US" sz="1400" dirty="0"/>
          </a:p>
        </p:txBody>
      </p:sp>
      <p:sp>
        <p:nvSpPr>
          <p:cNvPr id="23" name="Text 21"/>
          <p:cNvSpPr/>
          <p:nvPr/>
        </p:nvSpPr>
        <p:spPr>
          <a:xfrm>
            <a:off x="9724549" y="4803100"/>
            <a:ext cx="4091464" cy="572453"/>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SEEK (S32) included </a:t>
            </a:r>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only because of the constraint</a:t>
            </a:r>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 – very low return, adds little value.</a:t>
            </a:r>
            <a:endParaRPr lang="en-US" sz="1400" dirty="0"/>
          </a:p>
        </p:txBody>
      </p:sp>
      <p:sp>
        <p:nvSpPr>
          <p:cNvPr id="24" name="Shape 22"/>
          <p:cNvSpPr/>
          <p:nvPr/>
        </p:nvSpPr>
        <p:spPr>
          <a:xfrm>
            <a:off x="634008" y="5490448"/>
            <a:ext cx="13360956" cy="802243"/>
          </a:xfrm>
          <a:prstGeom prst="rect">
            <a:avLst/>
          </a:prstGeom>
          <a:solidFill>
            <a:srgbClr val="000000">
              <a:alpha val="4000"/>
            </a:srgbClr>
          </a:solidFill>
          <a:ln/>
        </p:spPr>
      </p:sp>
      <p:sp>
        <p:nvSpPr>
          <p:cNvPr id="25" name="Text 23"/>
          <p:cNvSpPr/>
          <p:nvPr/>
        </p:nvSpPr>
        <p:spPr>
          <a:xfrm>
            <a:off x="814388" y="5605343"/>
            <a:ext cx="409146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S34: Financials &gt; Healthcare (custom rule)</a:t>
            </a:r>
            <a:endParaRPr lang="en-US" sz="1400" dirty="0"/>
          </a:p>
        </p:txBody>
      </p:sp>
      <p:sp>
        <p:nvSpPr>
          <p:cNvPr id="26" name="Text 24"/>
          <p:cNvSpPr/>
          <p:nvPr/>
        </p:nvSpPr>
        <p:spPr>
          <a:xfrm>
            <a:off x="5271373" y="5605343"/>
            <a:ext cx="408765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-0.0150</a:t>
            </a:r>
            <a:endParaRPr lang="en-US" sz="1400" dirty="0"/>
          </a:p>
        </p:txBody>
      </p:sp>
      <p:sp>
        <p:nvSpPr>
          <p:cNvPr id="27" name="Text 25"/>
          <p:cNvSpPr/>
          <p:nvPr/>
        </p:nvSpPr>
        <p:spPr>
          <a:xfrm>
            <a:off x="9724549" y="5605343"/>
            <a:ext cx="4091464" cy="572453"/>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This constraint </a:t>
            </a:r>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forces investment shift</a:t>
            </a:r>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 – relaxing it would give better return options.</a:t>
            </a:r>
            <a:endParaRPr lang="en-US" sz="1400" dirty="0"/>
          </a:p>
        </p:txBody>
      </p:sp>
      <p:sp>
        <p:nvSpPr>
          <p:cNvPr id="28" name="Shape 26"/>
          <p:cNvSpPr/>
          <p:nvPr/>
        </p:nvSpPr>
        <p:spPr>
          <a:xfrm>
            <a:off x="634008" y="6292691"/>
            <a:ext cx="13360956" cy="1088469"/>
          </a:xfrm>
          <a:prstGeom prst="rect">
            <a:avLst/>
          </a:prstGeom>
          <a:solidFill>
            <a:srgbClr val="FFFFFF">
              <a:alpha val="4000"/>
            </a:srgbClr>
          </a:solidFill>
          <a:ln/>
        </p:spPr>
      </p:sp>
      <p:sp>
        <p:nvSpPr>
          <p:cNvPr id="29" name="Text 27"/>
          <p:cNvSpPr/>
          <p:nvPr/>
        </p:nvSpPr>
        <p:spPr>
          <a:xfrm>
            <a:off x="814388" y="6407587"/>
            <a:ext cx="409146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Total sum = 100%</a:t>
            </a:r>
            <a:endParaRPr lang="en-US" sz="1400" dirty="0"/>
          </a:p>
        </p:txBody>
      </p:sp>
      <p:sp>
        <p:nvSpPr>
          <p:cNvPr id="30" name="Text 28"/>
          <p:cNvSpPr/>
          <p:nvPr/>
        </p:nvSpPr>
        <p:spPr>
          <a:xfrm>
            <a:off x="5271373" y="6407587"/>
            <a:ext cx="4087654" cy="286226"/>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+0.0306</a:t>
            </a:r>
            <a:endParaRPr lang="en-US" sz="1400" dirty="0"/>
          </a:p>
        </p:txBody>
      </p:sp>
      <p:sp>
        <p:nvSpPr>
          <p:cNvPr id="31" name="Text 29"/>
          <p:cNvSpPr/>
          <p:nvPr/>
        </p:nvSpPr>
        <p:spPr>
          <a:xfrm>
            <a:off x="9724549" y="6407587"/>
            <a:ext cx="4091464" cy="858679"/>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The model is </a:t>
            </a:r>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fully invested</a:t>
            </a:r>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 any extra funds (hypothetically) would yield high return per 1% (3.06%).</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23305"/>
            <a:ext cx="12638246" cy="531614"/>
          </a:xfrm>
          <a:prstGeom prst="rect">
            <a:avLst/>
          </a:prstGeom>
          <a:noFill/>
          <a:ln/>
        </p:spPr>
        <p:txBody>
          <a:bodyPr wrap="none" lIns="0" tIns="0" rIns="0" bIns="0" rtlCol="0" anchor="t"/>
          <a:lstStyle/>
          <a:p>
            <a:pPr algn="l" indent="0" marL="0">
              <a:lnSpc>
                <a:spcPts val="4150"/>
              </a:lnSpc>
              <a:buNone/>
            </a:pPr>
            <a:r>
              <a:rPr lang="en-US" sz="3300" dirty="0">
                <a:solidFill>
                  <a:srgbClr val="F2F0F4"/>
                </a:solidFill>
                <a:latin typeface="Montserrat" pitchFamily="34" charset="0"/>
                <a:ea typeface="Montserrat" pitchFamily="34" charset="-122"/>
                <a:cs typeface="Montserrat" pitchFamily="34" charset="-120"/>
              </a:rPr>
              <a:t>LP Model - Sensitivity Analysis (Shadow Prices and Impacts)</a:t>
            </a:r>
            <a:endParaRPr lang="en-US" sz="3300" dirty="0"/>
          </a:p>
        </p:txBody>
      </p:sp>
      <p:sp>
        <p:nvSpPr>
          <p:cNvPr id="3" name="Text 1"/>
          <p:cNvSpPr/>
          <p:nvPr/>
        </p:nvSpPr>
        <p:spPr>
          <a:xfrm>
            <a:off x="793790" y="1595080"/>
            <a:ext cx="13042821" cy="27217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DCD7E5"/>
                </a:solidFill>
                <a:latin typeface="Heebo Light" pitchFamily="34" charset="0"/>
                <a:ea typeface="Heebo Light" pitchFamily="34" charset="-122"/>
                <a:cs typeface="Heebo Light" pitchFamily="34" charset="-120"/>
              </a:rPr>
              <a:t>Constraint L21: Sector S1 ≥ 15%</a:t>
            </a:r>
            <a:endParaRPr lang="en-US" sz="1300" dirty="0"/>
          </a:p>
        </p:txBody>
      </p:sp>
      <p:sp>
        <p:nvSpPr>
          <p:cNvPr id="4" name="Text 2"/>
          <p:cNvSpPr/>
          <p:nvPr/>
        </p:nvSpPr>
        <p:spPr>
          <a:xfrm>
            <a:off x="793790" y="1926788"/>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Final Value = 32.5%, Constraint = 15%</a:t>
            </a:r>
            <a:endParaRPr lang="en-US" sz="1300" dirty="0"/>
          </a:p>
        </p:txBody>
      </p:sp>
      <p:sp>
        <p:nvSpPr>
          <p:cNvPr id="5" name="Text 3"/>
          <p:cNvSpPr/>
          <p:nvPr/>
        </p:nvSpPr>
        <p:spPr>
          <a:xfrm>
            <a:off x="793790" y="2258497"/>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Surplus = 17.5%</a:t>
            </a:r>
            <a:endParaRPr lang="en-US" sz="1300" dirty="0"/>
          </a:p>
        </p:txBody>
      </p:sp>
      <p:sp>
        <p:nvSpPr>
          <p:cNvPr id="6" name="Text 4"/>
          <p:cNvSpPr/>
          <p:nvPr/>
        </p:nvSpPr>
        <p:spPr>
          <a:xfrm>
            <a:off x="793790" y="2590205"/>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The portfolio significantly over-invests in Healthcare (S1) compared to the required minimum.</a:t>
            </a:r>
            <a:endParaRPr lang="en-US" sz="1300" dirty="0"/>
          </a:p>
        </p:txBody>
      </p:sp>
      <p:sp>
        <p:nvSpPr>
          <p:cNvPr id="7" name="Text 5"/>
          <p:cNvSpPr/>
          <p:nvPr/>
        </p:nvSpPr>
        <p:spPr>
          <a:xfrm>
            <a:off x="793790" y="2921913"/>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This suggests Healthcare assets (S11 and S12) are highly valued in the portfolio (e.g., Telix has a high return), and the constraint isn't restricting anything.</a:t>
            </a:r>
            <a:endParaRPr lang="en-US" sz="1300" dirty="0"/>
          </a:p>
        </p:txBody>
      </p:sp>
      <p:sp>
        <p:nvSpPr>
          <p:cNvPr id="8" name="Text 6"/>
          <p:cNvSpPr/>
          <p:nvPr/>
        </p:nvSpPr>
        <p:spPr>
          <a:xfrm>
            <a:off x="793790" y="3253621"/>
            <a:ext cx="13042821" cy="27217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DCD7E5"/>
                </a:solidFill>
                <a:latin typeface="Heebo Light" pitchFamily="34" charset="0"/>
                <a:ea typeface="Heebo Light" pitchFamily="34" charset="-122"/>
                <a:cs typeface="Heebo Light" pitchFamily="34" charset="-120"/>
              </a:rPr>
              <a:t>Constraint L25: S11 (PME) ≥ 5%</a:t>
            </a:r>
            <a:endParaRPr lang="en-US" sz="1300" dirty="0"/>
          </a:p>
        </p:txBody>
      </p:sp>
      <p:sp>
        <p:nvSpPr>
          <p:cNvPr id="9" name="Text 7"/>
          <p:cNvSpPr/>
          <p:nvPr/>
        </p:nvSpPr>
        <p:spPr>
          <a:xfrm>
            <a:off x="793790" y="3585329"/>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Final Value = 22.5%, Constraint = 5%</a:t>
            </a:r>
            <a:endParaRPr lang="en-US" sz="1300" dirty="0"/>
          </a:p>
        </p:txBody>
      </p:sp>
      <p:sp>
        <p:nvSpPr>
          <p:cNvPr id="10" name="Text 8"/>
          <p:cNvSpPr/>
          <p:nvPr/>
        </p:nvSpPr>
        <p:spPr>
          <a:xfrm>
            <a:off x="793790" y="3917037"/>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Surplus = 17.5%</a:t>
            </a:r>
            <a:endParaRPr lang="en-US" sz="1300" dirty="0"/>
          </a:p>
        </p:txBody>
      </p:sp>
      <p:sp>
        <p:nvSpPr>
          <p:cNvPr id="11" name="Text 9"/>
          <p:cNvSpPr/>
          <p:nvPr/>
        </p:nvSpPr>
        <p:spPr>
          <a:xfrm>
            <a:off x="793790" y="4248745"/>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Pro Medicus (S11) is a top-performing asset in the model, far exceeding its required allocation.</a:t>
            </a:r>
            <a:endParaRPr lang="en-US" sz="1300" dirty="0"/>
          </a:p>
        </p:txBody>
      </p:sp>
      <p:sp>
        <p:nvSpPr>
          <p:cNvPr id="12" name="Text 10"/>
          <p:cNvSpPr/>
          <p:nvPr/>
        </p:nvSpPr>
        <p:spPr>
          <a:xfrm>
            <a:off x="793790" y="4580453"/>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Its inclusion is driven by performance, not constraint pressure — it would remain even if its minimum was removed.</a:t>
            </a:r>
            <a:endParaRPr lang="en-US" sz="1300" dirty="0"/>
          </a:p>
        </p:txBody>
      </p:sp>
      <p:sp>
        <p:nvSpPr>
          <p:cNvPr id="13" name="Text 11"/>
          <p:cNvSpPr/>
          <p:nvPr/>
        </p:nvSpPr>
        <p:spPr>
          <a:xfrm>
            <a:off x="793790" y="4912162"/>
            <a:ext cx="13042821" cy="27217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DCD7E5"/>
                </a:solidFill>
                <a:latin typeface="Heebo Light" pitchFamily="34" charset="0"/>
                <a:ea typeface="Heebo Light" pitchFamily="34" charset="-122"/>
                <a:cs typeface="Heebo Light" pitchFamily="34" charset="-120"/>
              </a:rPr>
              <a:t>Constraint L31: S42 (ZIP) ≥ 5%</a:t>
            </a:r>
            <a:endParaRPr lang="en-US" sz="1300" dirty="0"/>
          </a:p>
        </p:txBody>
      </p:sp>
      <p:sp>
        <p:nvSpPr>
          <p:cNvPr id="14" name="Text 12"/>
          <p:cNvSpPr/>
          <p:nvPr/>
        </p:nvSpPr>
        <p:spPr>
          <a:xfrm>
            <a:off x="793790" y="5243870"/>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Final Value = 5%, Constraint = 5%</a:t>
            </a:r>
            <a:endParaRPr lang="en-US" sz="1300" dirty="0"/>
          </a:p>
        </p:txBody>
      </p:sp>
      <p:sp>
        <p:nvSpPr>
          <p:cNvPr id="15" name="Text 13"/>
          <p:cNvSpPr/>
          <p:nvPr/>
        </p:nvSpPr>
        <p:spPr>
          <a:xfrm>
            <a:off x="793790" y="5575578"/>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Surplus = 0%</a:t>
            </a:r>
            <a:endParaRPr lang="en-US" sz="1300" dirty="0"/>
          </a:p>
        </p:txBody>
      </p:sp>
      <p:sp>
        <p:nvSpPr>
          <p:cNvPr id="16" name="Text 14"/>
          <p:cNvSpPr/>
          <p:nvPr/>
        </p:nvSpPr>
        <p:spPr>
          <a:xfrm>
            <a:off x="793790" y="5907286"/>
            <a:ext cx="13042821" cy="27217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DCD7E5"/>
                </a:solidFill>
                <a:latin typeface="Heebo Light" pitchFamily="34" charset="0"/>
                <a:ea typeface="Heebo Light" pitchFamily="34" charset="-122"/>
                <a:cs typeface="Heebo Light" pitchFamily="34" charset="-120"/>
              </a:rPr>
              <a:t>Constraint L26: S12 (Telix) ≥ 5%</a:t>
            </a:r>
            <a:endParaRPr lang="en-US" sz="1300" dirty="0"/>
          </a:p>
        </p:txBody>
      </p:sp>
      <p:sp>
        <p:nvSpPr>
          <p:cNvPr id="17" name="Text 15"/>
          <p:cNvSpPr/>
          <p:nvPr/>
        </p:nvSpPr>
        <p:spPr>
          <a:xfrm>
            <a:off x="793790" y="6238994"/>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Final Value = 10%, Constraint = 5%</a:t>
            </a:r>
            <a:endParaRPr lang="en-US" sz="1300" dirty="0"/>
          </a:p>
        </p:txBody>
      </p:sp>
      <p:sp>
        <p:nvSpPr>
          <p:cNvPr id="18" name="Text 16"/>
          <p:cNvSpPr/>
          <p:nvPr/>
        </p:nvSpPr>
        <p:spPr>
          <a:xfrm>
            <a:off x="793790" y="6570702"/>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Surplus = 5%</a:t>
            </a:r>
            <a:endParaRPr lang="en-US" sz="1300" dirty="0"/>
          </a:p>
        </p:txBody>
      </p:sp>
      <p:sp>
        <p:nvSpPr>
          <p:cNvPr id="19" name="Text 17"/>
          <p:cNvSpPr/>
          <p:nvPr/>
        </p:nvSpPr>
        <p:spPr>
          <a:xfrm>
            <a:off x="793790" y="6902410"/>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Telix's return is high enough to justify going beyond its required minimum, even though it belongs to R3 (high risk).</a:t>
            </a:r>
            <a:endParaRPr lang="en-US" sz="1300" dirty="0"/>
          </a:p>
        </p:txBody>
      </p:sp>
      <p:sp>
        <p:nvSpPr>
          <p:cNvPr id="20" name="Text 18"/>
          <p:cNvSpPr/>
          <p:nvPr/>
        </p:nvSpPr>
        <p:spPr>
          <a:xfrm>
            <a:off x="793790" y="7234118"/>
            <a:ext cx="13042821" cy="272177"/>
          </a:xfrm>
          <a:prstGeom prst="rect">
            <a:avLst/>
          </a:prstGeom>
          <a:noFill/>
          <a:ln/>
        </p:spPr>
        <p:txBody>
          <a:bodyPr wrap="none" lIns="0" tIns="0" rIns="0" bIns="0" rtlCol="0" anchor="t"/>
          <a:lstStyle/>
          <a:p>
            <a:pPr algn="l" lvl="1" marL="6858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Despite the R3 cap, this asset makes the cut — shows strong return-to-risk tradeoff.</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14431"/>
            <a:ext cx="7556421" cy="2934653"/>
          </a:xfrm>
          <a:prstGeom prst="rect">
            <a:avLst/>
          </a:prstGeom>
          <a:noFill/>
          <a:ln/>
        </p:spPr>
        <p:txBody>
          <a:bodyPr wrap="square" lIns="0" tIns="0" rIns="0" bIns="0" rtlCol="0" anchor="t"/>
          <a:lstStyle/>
          <a:p>
            <a:pPr algn="l" indent="0" marL="0">
              <a:lnSpc>
                <a:spcPts val="7700"/>
              </a:lnSpc>
              <a:buNone/>
            </a:pPr>
            <a:r>
              <a:rPr lang="en-US" sz="6150" dirty="0">
                <a:solidFill>
                  <a:srgbClr val="F2F0F4"/>
                </a:solidFill>
                <a:latin typeface="Montserrat" pitchFamily="34" charset="0"/>
                <a:ea typeface="Montserrat" pitchFamily="34" charset="-122"/>
                <a:cs typeface="Montserrat" pitchFamily="34" charset="-120"/>
              </a:rPr>
              <a:t>Integer Linear Programming Model</a:t>
            </a:r>
            <a:endParaRPr lang="en-US" sz="6150" dirty="0"/>
          </a:p>
        </p:txBody>
      </p:sp>
      <p:sp>
        <p:nvSpPr>
          <p:cNvPr id="4" name="Text 1"/>
          <p:cNvSpPr/>
          <p:nvPr/>
        </p:nvSpPr>
        <p:spPr>
          <a:xfrm>
            <a:off x="793790" y="5389245"/>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Moving beyond continuous allocations to discrete investment decisions with binary variables.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84121" y="459819"/>
            <a:ext cx="4671179" cy="338971"/>
          </a:xfrm>
          <a:prstGeom prst="rect">
            <a:avLst/>
          </a:prstGeom>
          <a:noFill/>
          <a:ln/>
        </p:spPr>
        <p:txBody>
          <a:bodyPr wrap="none" lIns="0" tIns="0" rIns="0" bIns="0" rtlCol="0" anchor="t"/>
          <a:lstStyle/>
          <a:p>
            <a:pPr algn="l" indent="0" marL="0">
              <a:lnSpc>
                <a:spcPts val="2650"/>
              </a:lnSpc>
              <a:buNone/>
            </a:pPr>
            <a:r>
              <a:rPr lang="en-US" sz="2100" dirty="0">
                <a:solidFill>
                  <a:srgbClr val="F2F0F4"/>
                </a:solidFill>
                <a:latin typeface="Montserrat" pitchFamily="34" charset="0"/>
                <a:ea typeface="Montserrat" pitchFamily="34" charset="-122"/>
                <a:cs typeface="Montserrat" pitchFamily="34" charset="-120"/>
              </a:rPr>
              <a:t>ILP Model – Algebraic Formulation</a:t>
            </a:r>
            <a:endParaRPr lang="en-US" sz="2100" dirty="0"/>
          </a:p>
        </p:txBody>
      </p:sp>
      <p:sp>
        <p:nvSpPr>
          <p:cNvPr id="3" name="Text 1"/>
          <p:cNvSpPr/>
          <p:nvPr/>
        </p:nvSpPr>
        <p:spPr>
          <a:xfrm>
            <a:off x="584121" y="961430"/>
            <a:ext cx="2169914" cy="271224"/>
          </a:xfrm>
          <a:prstGeom prst="rect">
            <a:avLst/>
          </a:prstGeom>
          <a:noFill/>
          <a:ln/>
        </p:spPr>
        <p:txBody>
          <a:bodyPr wrap="none" lIns="0" tIns="0" rIns="0" bIns="0" rtlCol="0" anchor="t"/>
          <a:lstStyle/>
          <a:p>
            <a:pPr algn="l" indent="0" marL="0">
              <a:lnSpc>
                <a:spcPts val="2100"/>
              </a:lnSpc>
              <a:buNone/>
            </a:pPr>
            <a:r>
              <a:rPr lang="en-US" sz="1700" dirty="0">
                <a:solidFill>
                  <a:srgbClr val="F2F0F4"/>
                </a:solidFill>
                <a:latin typeface="Montserrat" pitchFamily="34" charset="0"/>
                <a:ea typeface="Montserrat" pitchFamily="34" charset="-122"/>
                <a:cs typeface="Montserrat" pitchFamily="34" charset="-120"/>
              </a:rPr>
              <a:t>Objective Function</a:t>
            </a:r>
            <a:endParaRPr lang="en-US" sz="1700" dirty="0"/>
          </a:p>
        </p:txBody>
      </p:sp>
      <p:sp>
        <p:nvSpPr>
          <p:cNvPr id="4" name="Text 2"/>
          <p:cNvSpPr/>
          <p:nvPr/>
        </p:nvSpPr>
        <p:spPr>
          <a:xfrm>
            <a:off x="584121" y="1395293"/>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Maximise portfolio return by selecting 5 out of 8 assets:</a:t>
            </a:r>
            <a:endParaRPr lang="en-US" sz="850" dirty="0"/>
          </a:p>
        </p:txBody>
      </p:sp>
      <p:sp>
        <p:nvSpPr>
          <p:cNvPr id="5" name="Text 3"/>
          <p:cNvSpPr/>
          <p:nvPr/>
        </p:nvSpPr>
        <p:spPr>
          <a:xfrm>
            <a:off x="584121" y="1606629"/>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Max Z=0.04553xS11+0.0564xS12+0.0116xS21+0.019xS22+0.0055xS31−0.0007xS32+0.0156xS41+0.0205xS42</a:t>
            </a:r>
            <a:endParaRPr lang="en-US" sz="850" dirty="0"/>
          </a:p>
        </p:txBody>
      </p:sp>
      <p:sp>
        <p:nvSpPr>
          <p:cNvPr id="6" name="Text 4"/>
          <p:cNvSpPr/>
          <p:nvPr/>
        </p:nvSpPr>
        <p:spPr>
          <a:xfrm>
            <a:off x="584121" y="1942743"/>
            <a:ext cx="2300407" cy="271224"/>
          </a:xfrm>
          <a:prstGeom prst="rect">
            <a:avLst/>
          </a:prstGeom>
          <a:noFill/>
          <a:ln/>
        </p:spPr>
        <p:txBody>
          <a:bodyPr wrap="none" lIns="0" tIns="0" rIns="0" bIns="0" rtlCol="0" anchor="t"/>
          <a:lstStyle/>
          <a:p>
            <a:pPr algn="l" indent="0" marL="0">
              <a:lnSpc>
                <a:spcPts val="2100"/>
              </a:lnSpc>
              <a:buNone/>
            </a:pPr>
            <a:r>
              <a:rPr lang="en-US" sz="1700" dirty="0">
                <a:solidFill>
                  <a:srgbClr val="F2F0F4"/>
                </a:solidFill>
                <a:latin typeface="Montserrat" pitchFamily="34" charset="0"/>
                <a:ea typeface="Montserrat" pitchFamily="34" charset="-122"/>
                <a:cs typeface="Montserrat" pitchFamily="34" charset="-120"/>
              </a:rPr>
              <a:t>Constraints Overview</a:t>
            </a:r>
            <a:endParaRPr lang="en-US" sz="1700" dirty="0"/>
          </a:p>
        </p:txBody>
      </p:sp>
      <p:sp>
        <p:nvSpPr>
          <p:cNvPr id="7" name="Text 5"/>
          <p:cNvSpPr/>
          <p:nvPr/>
        </p:nvSpPr>
        <p:spPr>
          <a:xfrm>
            <a:off x="584121" y="2376607"/>
            <a:ext cx="2445187" cy="203359"/>
          </a:xfrm>
          <a:prstGeom prst="rect">
            <a:avLst/>
          </a:prstGeom>
          <a:noFill/>
          <a:ln/>
        </p:spPr>
        <p:txBody>
          <a:bodyPr wrap="none" lIns="0" tIns="0" rIns="0" bIns="0" rtlCol="0" anchor="t"/>
          <a:lstStyle/>
          <a:p>
            <a:pPr algn="l" indent="0" marL="0">
              <a:lnSpc>
                <a:spcPts val="1600"/>
              </a:lnSpc>
              <a:buNone/>
            </a:pPr>
            <a:r>
              <a:rPr lang="en-US" sz="1250" dirty="0">
                <a:solidFill>
                  <a:srgbClr val="F2F0F4"/>
                </a:solidFill>
                <a:latin typeface="Montserrat" pitchFamily="34" charset="0"/>
                <a:ea typeface="Montserrat" pitchFamily="34" charset="-122"/>
                <a:cs typeface="Montserrat" pitchFamily="34" charset="-120"/>
              </a:rPr>
              <a:t>Asset Selection Requirements</a:t>
            </a:r>
            <a:endParaRPr lang="en-US" sz="1250" dirty="0"/>
          </a:p>
        </p:txBody>
      </p:sp>
      <p:sp>
        <p:nvSpPr>
          <p:cNvPr id="8" name="Text 6"/>
          <p:cNvSpPr/>
          <p:nvPr/>
        </p:nvSpPr>
        <p:spPr>
          <a:xfrm>
            <a:off x="584121" y="2742605"/>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DCD7E5"/>
                </a:solidFill>
                <a:latin typeface="Heebo Light" pitchFamily="34" charset="0"/>
                <a:ea typeface="Heebo Light" pitchFamily="34" charset="-122"/>
                <a:cs typeface="Heebo Light" pitchFamily="34" charset="-120"/>
              </a:rPr>
              <a:t>CST 1:</a:t>
            </a:r>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 Exactly 5 assets must be selected</a:t>
            </a:r>
            <a:endParaRPr lang="en-US" sz="850" dirty="0"/>
          </a:p>
        </p:txBody>
      </p:sp>
      <p:sp>
        <p:nvSpPr>
          <p:cNvPr id="9" name="Text 7"/>
          <p:cNvSpPr/>
          <p:nvPr/>
        </p:nvSpPr>
        <p:spPr>
          <a:xfrm>
            <a:off x="584121" y="2953941"/>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x1+x2+x3+x4+x5+x6+x7+x8=5</a:t>
            </a:r>
            <a:endParaRPr lang="en-US" sz="850" dirty="0"/>
          </a:p>
        </p:txBody>
      </p:sp>
      <p:sp>
        <p:nvSpPr>
          <p:cNvPr id="10" name="Text 8"/>
          <p:cNvSpPr/>
          <p:nvPr/>
        </p:nvSpPr>
        <p:spPr>
          <a:xfrm>
            <a:off x="584121" y="3290054"/>
            <a:ext cx="1819037" cy="203359"/>
          </a:xfrm>
          <a:prstGeom prst="rect">
            <a:avLst/>
          </a:prstGeom>
          <a:noFill/>
          <a:ln/>
        </p:spPr>
        <p:txBody>
          <a:bodyPr wrap="none" lIns="0" tIns="0" rIns="0" bIns="0" rtlCol="0" anchor="t"/>
          <a:lstStyle/>
          <a:p>
            <a:pPr algn="l" indent="0" marL="0">
              <a:lnSpc>
                <a:spcPts val="1600"/>
              </a:lnSpc>
              <a:buNone/>
            </a:pPr>
            <a:r>
              <a:rPr lang="en-US" sz="1250" dirty="0">
                <a:solidFill>
                  <a:srgbClr val="F2F0F4"/>
                </a:solidFill>
                <a:latin typeface="Montserrat" pitchFamily="34" charset="0"/>
                <a:ea typeface="Montserrat" pitchFamily="34" charset="-122"/>
                <a:cs typeface="Montserrat" pitchFamily="34" charset="-120"/>
              </a:rPr>
              <a:t>Sector Representation</a:t>
            </a:r>
            <a:endParaRPr lang="en-US" sz="1250" dirty="0"/>
          </a:p>
        </p:txBody>
      </p:sp>
      <p:sp>
        <p:nvSpPr>
          <p:cNvPr id="11" name="Text 9"/>
          <p:cNvSpPr/>
          <p:nvPr/>
        </p:nvSpPr>
        <p:spPr>
          <a:xfrm>
            <a:off x="584121" y="3656052"/>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DCD7E5"/>
                </a:solidFill>
                <a:latin typeface="Heebo Light" pitchFamily="34" charset="0"/>
                <a:ea typeface="Heebo Light" pitchFamily="34" charset="-122"/>
                <a:cs typeface="Heebo Light" pitchFamily="34" charset="-120"/>
              </a:rPr>
              <a:t>CST 2:</a:t>
            </a:r>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 All 4 sectors must be represented</a:t>
            </a:r>
            <a:endParaRPr lang="en-US" sz="850" dirty="0"/>
          </a:p>
        </p:txBody>
      </p:sp>
      <p:sp>
        <p:nvSpPr>
          <p:cNvPr id="12" name="Text 10"/>
          <p:cNvSpPr/>
          <p:nvPr/>
        </p:nvSpPr>
        <p:spPr>
          <a:xfrm>
            <a:off x="584121" y="3867388"/>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Healthcare: x1+x2≥1</a:t>
            </a:r>
            <a:endParaRPr lang="en-US" sz="850" dirty="0"/>
          </a:p>
        </p:txBody>
      </p:sp>
      <p:sp>
        <p:nvSpPr>
          <p:cNvPr id="13" name="Text 11"/>
          <p:cNvSpPr/>
          <p:nvPr/>
        </p:nvSpPr>
        <p:spPr>
          <a:xfrm>
            <a:off x="584121" y="4078724"/>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Technology: x3+x4≥1</a:t>
            </a:r>
            <a:endParaRPr lang="en-US" sz="850" dirty="0"/>
          </a:p>
        </p:txBody>
      </p:sp>
      <p:sp>
        <p:nvSpPr>
          <p:cNvPr id="14" name="Text 12"/>
          <p:cNvSpPr/>
          <p:nvPr/>
        </p:nvSpPr>
        <p:spPr>
          <a:xfrm>
            <a:off x="584121" y="4290060"/>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Communication: x5+x6≥1</a:t>
            </a:r>
            <a:endParaRPr lang="en-US" sz="850" dirty="0"/>
          </a:p>
        </p:txBody>
      </p:sp>
      <p:sp>
        <p:nvSpPr>
          <p:cNvPr id="15" name="Text 13"/>
          <p:cNvSpPr/>
          <p:nvPr/>
        </p:nvSpPr>
        <p:spPr>
          <a:xfrm>
            <a:off x="584121" y="4501396"/>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Financials: x7+x8≥1</a:t>
            </a:r>
            <a:endParaRPr lang="en-US" sz="850" dirty="0"/>
          </a:p>
        </p:txBody>
      </p:sp>
      <p:sp>
        <p:nvSpPr>
          <p:cNvPr id="16" name="Text 14"/>
          <p:cNvSpPr/>
          <p:nvPr/>
        </p:nvSpPr>
        <p:spPr>
          <a:xfrm>
            <a:off x="584121" y="4837509"/>
            <a:ext cx="2459355" cy="203359"/>
          </a:xfrm>
          <a:prstGeom prst="rect">
            <a:avLst/>
          </a:prstGeom>
          <a:noFill/>
          <a:ln/>
        </p:spPr>
        <p:txBody>
          <a:bodyPr wrap="none" lIns="0" tIns="0" rIns="0" bIns="0" rtlCol="0" anchor="t"/>
          <a:lstStyle/>
          <a:p>
            <a:pPr algn="l" indent="0" marL="0">
              <a:lnSpc>
                <a:spcPts val="1600"/>
              </a:lnSpc>
              <a:buNone/>
            </a:pPr>
            <a:r>
              <a:rPr lang="en-US" sz="1250" dirty="0">
                <a:solidFill>
                  <a:srgbClr val="F2F0F4"/>
                </a:solidFill>
                <a:latin typeface="Montserrat" pitchFamily="34" charset="0"/>
                <a:ea typeface="Montserrat" pitchFamily="34" charset="-122"/>
                <a:cs typeface="Montserrat" pitchFamily="34" charset="-120"/>
              </a:rPr>
              <a:t>Risk Management Constraints</a:t>
            </a:r>
            <a:endParaRPr lang="en-US" sz="1250" dirty="0"/>
          </a:p>
        </p:txBody>
      </p:sp>
      <p:sp>
        <p:nvSpPr>
          <p:cNvPr id="17" name="Text 15"/>
          <p:cNvSpPr/>
          <p:nvPr/>
        </p:nvSpPr>
        <p:spPr>
          <a:xfrm>
            <a:off x="584121" y="5203508"/>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DCD7E5"/>
                </a:solidFill>
                <a:latin typeface="Heebo Light" pitchFamily="34" charset="0"/>
                <a:ea typeface="Heebo Light" pitchFamily="34" charset="-122"/>
                <a:cs typeface="Heebo Light" pitchFamily="34" charset="-120"/>
              </a:rPr>
              <a:t>CST 3:</a:t>
            </a:r>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 At most 1 asset from high-risk group (R3)</a:t>
            </a:r>
            <a:endParaRPr lang="en-US" sz="850" dirty="0"/>
          </a:p>
        </p:txBody>
      </p:sp>
      <p:sp>
        <p:nvSpPr>
          <p:cNvPr id="18" name="Text 16"/>
          <p:cNvSpPr/>
          <p:nvPr/>
        </p:nvSpPr>
        <p:spPr>
          <a:xfrm>
            <a:off x="584121" y="5414843"/>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R3 assets: x2, x8 x2+x8≤1</a:t>
            </a:r>
            <a:endParaRPr lang="en-US" sz="850" dirty="0"/>
          </a:p>
        </p:txBody>
      </p:sp>
      <p:sp>
        <p:nvSpPr>
          <p:cNvPr id="19" name="Text 17"/>
          <p:cNvSpPr/>
          <p:nvPr/>
        </p:nvSpPr>
        <p:spPr>
          <a:xfrm>
            <a:off x="584121" y="5626179"/>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DCD7E5"/>
                </a:solidFill>
                <a:latin typeface="Heebo Light" pitchFamily="34" charset="0"/>
                <a:ea typeface="Heebo Light" pitchFamily="34" charset="-122"/>
                <a:cs typeface="Heebo Light" pitchFamily="34" charset="-120"/>
              </a:rPr>
              <a:t>CST 4: </a:t>
            </a:r>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At least 2 assets from low-risk group (R1)</a:t>
            </a:r>
            <a:endParaRPr lang="en-US" sz="850" dirty="0"/>
          </a:p>
        </p:txBody>
      </p:sp>
      <p:sp>
        <p:nvSpPr>
          <p:cNvPr id="20" name="Text 18"/>
          <p:cNvSpPr/>
          <p:nvPr/>
        </p:nvSpPr>
        <p:spPr>
          <a:xfrm>
            <a:off x="584121" y="5837515"/>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R1 assets: x5, x7 x5+x7≥2</a:t>
            </a:r>
            <a:endParaRPr lang="en-US" sz="850" dirty="0"/>
          </a:p>
        </p:txBody>
      </p:sp>
      <p:sp>
        <p:nvSpPr>
          <p:cNvPr id="21" name="Text 19"/>
          <p:cNvSpPr/>
          <p:nvPr/>
        </p:nvSpPr>
        <p:spPr>
          <a:xfrm>
            <a:off x="584121" y="6173629"/>
            <a:ext cx="2246471" cy="203359"/>
          </a:xfrm>
          <a:prstGeom prst="rect">
            <a:avLst/>
          </a:prstGeom>
          <a:noFill/>
          <a:ln/>
        </p:spPr>
        <p:txBody>
          <a:bodyPr wrap="none" lIns="0" tIns="0" rIns="0" bIns="0" rtlCol="0" anchor="t"/>
          <a:lstStyle/>
          <a:p>
            <a:pPr algn="l" indent="0" marL="0">
              <a:lnSpc>
                <a:spcPts val="1600"/>
              </a:lnSpc>
              <a:buNone/>
            </a:pPr>
            <a:r>
              <a:rPr lang="en-US" sz="1250" dirty="0">
                <a:solidFill>
                  <a:srgbClr val="F2F0F4"/>
                </a:solidFill>
                <a:latin typeface="Montserrat" pitchFamily="34" charset="0"/>
                <a:ea typeface="Montserrat" pitchFamily="34" charset="-122"/>
                <a:cs typeface="Montserrat" pitchFamily="34" charset="-120"/>
              </a:rPr>
              <a:t>Risk Balance Requirements</a:t>
            </a:r>
            <a:endParaRPr lang="en-US" sz="1250" dirty="0"/>
          </a:p>
        </p:txBody>
      </p:sp>
      <p:sp>
        <p:nvSpPr>
          <p:cNvPr id="22" name="Text 20"/>
          <p:cNvSpPr/>
          <p:nvPr/>
        </p:nvSpPr>
        <p:spPr>
          <a:xfrm>
            <a:off x="584121" y="6539627"/>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DCD7E5"/>
                </a:solidFill>
                <a:latin typeface="Heebo Light" pitchFamily="34" charset="0"/>
                <a:ea typeface="Heebo Light" pitchFamily="34" charset="-122"/>
                <a:cs typeface="Heebo Light" pitchFamily="34" charset="-120"/>
              </a:rPr>
              <a:t>CST 5:</a:t>
            </a:r>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 Only allow R3 if R2 is selected</a:t>
            </a:r>
            <a:endParaRPr lang="en-US" sz="850" dirty="0"/>
          </a:p>
        </p:txBody>
      </p:sp>
      <p:sp>
        <p:nvSpPr>
          <p:cNvPr id="23" name="Text 21"/>
          <p:cNvSpPr/>
          <p:nvPr/>
        </p:nvSpPr>
        <p:spPr>
          <a:xfrm>
            <a:off x="584121" y="6750963"/>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x1+x3+x4+x6-x2-x8 ≥0</a:t>
            </a:r>
            <a:endParaRPr lang="en-US" sz="850" dirty="0"/>
          </a:p>
        </p:txBody>
      </p:sp>
      <p:sp>
        <p:nvSpPr>
          <p:cNvPr id="24" name="Text 22"/>
          <p:cNvSpPr/>
          <p:nvPr/>
        </p:nvSpPr>
        <p:spPr>
          <a:xfrm>
            <a:off x="584121" y="6962299"/>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DCD7E5"/>
                </a:solidFill>
                <a:latin typeface="Heebo Light" pitchFamily="34" charset="0"/>
                <a:ea typeface="Heebo Light" pitchFamily="34" charset="-122"/>
                <a:cs typeface="Heebo Light" pitchFamily="34" charset="-120"/>
              </a:rPr>
              <a:t>CST 6:</a:t>
            </a:r>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 at least one stock from R1</a:t>
            </a:r>
            <a:endParaRPr lang="en-US" sz="850" dirty="0"/>
          </a:p>
        </p:txBody>
      </p:sp>
      <p:sp>
        <p:nvSpPr>
          <p:cNvPr id="25" name="Text 23"/>
          <p:cNvSpPr/>
          <p:nvPr/>
        </p:nvSpPr>
        <p:spPr>
          <a:xfrm>
            <a:off x="584121" y="7173635"/>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x5+x7 ≥0</a:t>
            </a:r>
            <a:endParaRPr lang="en-US" sz="850" dirty="0"/>
          </a:p>
        </p:txBody>
      </p:sp>
      <p:sp>
        <p:nvSpPr>
          <p:cNvPr id="26" name="Text 24"/>
          <p:cNvSpPr/>
          <p:nvPr/>
        </p:nvSpPr>
        <p:spPr>
          <a:xfrm>
            <a:off x="584121" y="7384971"/>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DCD7E5"/>
                </a:solidFill>
                <a:latin typeface="Heebo Light" pitchFamily="34" charset="0"/>
                <a:ea typeface="Heebo Light" pitchFamily="34" charset="-122"/>
                <a:cs typeface="Heebo Light" pitchFamily="34" charset="-120"/>
              </a:rPr>
              <a:t>CST 7:</a:t>
            </a:r>
            <a:pPr algn="l" indent="0" marL="0">
              <a:lnSpc>
                <a:spcPts val="1350"/>
              </a:lnSpc>
              <a:buNone/>
            </a:pPr>
            <a:r>
              <a:rPr lang="en-US" sz="850" dirty="0">
                <a:solidFill>
                  <a:srgbClr val="DCD7E5"/>
                </a:solidFill>
                <a:latin typeface="Heebo Light" pitchFamily="34" charset="0"/>
                <a:ea typeface="Heebo Light" pitchFamily="34" charset="-122"/>
                <a:cs typeface="Heebo Light" pitchFamily="34" charset="-120"/>
              </a:rPr>
              <a:t> at least one stock from R2</a:t>
            </a:r>
            <a:endParaRPr lang="en-US" sz="850" dirty="0"/>
          </a:p>
        </p:txBody>
      </p:sp>
      <p:sp>
        <p:nvSpPr>
          <p:cNvPr id="27" name="Text 25"/>
          <p:cNvSpPr/>
          <p:nvPr/>
        </p:nvSpPr>
        <p:spPr>
          <a:xfrm>
            <a:off x="584121" y="7596307"/>
            <a:ext cx="13462159" cy="173474"/>
          </a:xfrm>
          <a:prstGeom prst="rect">
            <a:avLst/>
          </a:prstGeom>
          <a:noFill/>
          <a:ln/>
        </p:spPr>
        <p:txBody>
          <a:bodyPr wrap="none" lIns="0" tIns="0" rIns="0" bIns="0" rtlCol="0" anchor="t"/>
          <a:lstStyle/>
          <a:p>
            <a:pPr algn="l" marL="342900" indent="-342900">
              <a:lnSpc>
                <a:spcPts val="1350"/>
              </a:lnSpc>
              <a:buSzPct val="100000"/>
              <a:buChar char="•"/>
            </a:pPr>
            <a:r>
              <a:rPr lang="en-US" sz="850" dirty="0">
                <a:solidFill>
                  <a:srgbClr val="DCD7E5"/>
                </a:solidFill>
                <a:latin typeface="Heebo Light" pitchFamily="34" charset="0"/>
                <a:ea typeface="Heebo Light" pitchFamily="34" charset="-122"/>
                <a:cs typeface="Heebo Light" pitchFamily="34" charset="-120"/>
              </a:rPr>
              <a:t>x1+x3+x4+x6 ≥0</a:t>
            </a:r>
            <a:endParaRPr lang="en-US" sz="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678894"/>
            <a:ext cx="6616065"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ILP Solver Setup (Excel)</a:t>
            </a:r>
            <a:endParaRPr lang="en-US" sz="4450" dirty="0"/>
          </a:p>
        </p:txBody>
      </p:sp>
      <p:pic>
        <p:nvPicPr>
          <p:cNvPr id="3" name="Image 0" descr="preencoded.png">    </p:cNvPr>
          <p:cNvPicPr>
            <a:picLocks noChangeAspect="1"/>
          </p:cNvPicPr>
          <p:nvPr/>
        </p:nvPicPr>
        <p:blipFill>
          <a:blip r:embed="rId1"/>
          <a:stretch>
            <a:fillRect/>
          </a:stretch>
        </p:blipFill>
        <p:spPr>
          <a:xfrm>
            <a:off x="793790" y="1982986"/>
            <a:ext cx="6244709" cy="2522815"/>
          </a:xfrm>
          <a:prstGeom prst="rect">
            <a:avLst/>
          </a:prstGeom>
        </p:spPr>
      </p:pic>
      <p:sp>
        <p:nvSpPr>
          <p:cNvPr id="4" name="Text 1"/>
          <p:cNvSpPr/>
          <p:nvPr/>
        </p:nvSpPr>
        <p:spPr>
          <a:xfrm>
            <a:off x="793790" y="4760952"/>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Solver was configured using the Simplex LP method with binary constraints applied to all decision variables.</a:t>
            </a:r>
            <a:endParaRPr lang="en-US" sz="1750" dirty="0"/>
          </a:p>
        </p:txBody>
      </p:sp>
      <p:sp>
        <p:nvSpPr>
          <p:cNvPr id="5" name="Text 2"/>
          <p:cNvSpPr/>
          <p:nvPr/>
        </p:nvSpPr>
        <p:spPr>
          <a:xfrm>
            <a:off x="793790" y="569083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objective was to maximise total return by selecting the best 5 assets while satisfying sector, risk, and custom constraints.</a:t>
            </a:r>
            <a:endParaRPr lang="en-US" sz="1750" dirty="0"/>
          </a:p>
        </p:txBody>
      </p:sp>
      <p:sp>
        <p:nvSpPr>
          <p:cNvPr id="6" name="Text 3"/>
          <p:cNvSpPr/>
          <p:nvPr/>
        </p:nvSpPr>
        <p:spPr>
          <a:xfrm>
            <a:off x="793790" y="6983611"/>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All constraints were added as shown in the formulation slide</a:t>
            </a:r>
            <a:endParaRPr lang="en-US" sz="1750" dirty="0"/>
          </a:p>
        </p:txBody>
      </p:sp>
      <p:pic>
        <p:nvPicPr>
          <p:cNvPr id="7" name="Image 1" descr="preencoded.png">    </p:cNvPr>
          <p:cNvPicPr>
            <a:picLocks noChangeAspect="1"/>
          </p:cNvPicPr>
          <p:nvPr/>
        </p:nvPicPr>
        <p:blipFill>
          <a:blip r:embed="rId2"/>
          <a:stretch>
            <a:fillRect/>
          </a:stretch>
        </p:blipFill>
        <p:spPr>
          <a:xfrm>
            <a:off x="7599521" y="1982986"/>
            <a:ext cx="5174456" cy="50445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583049" y="458153"/>
            <a:ext cx="8470463" cy="520541"/>
          </a:xfrm>
          <a:prstGeom prst="rect">
            <a:avLst/>
          </a:prstGeom>
          <a:noFill/>
          <a:ln/>
        </p:spPr>
        <p:txBody>
          <a:bodyPr wrap="none" lIns="0" tIns="0" rIns="0" bIns="0" rtlCol="0" anchor="t"/>
          <a:lstStyle/>
          <a:p>
            <a:pPr algn="l" indent="0" marL="0">
              <a:lnSpc>
                <a:spcPts val="4050"/>
              </a:lnSpc>
              <a:buNone/>
            </a:pPr>
            <a:r>
              <a:rPr lang="en-US" sz="3250" dirty="0">
                <a:solidFill>
                  <a:srgbClr val="F2F0F4"/>
                </a:solidFill>
                <a:latin typeface="Montserrat" pitchFamily="34" charset="0"/>
                <a:ea typeface="Montserrat" pitchFamily="34" charset="-122"/>
                <a:cs typeface="Montserrat" pitchFamily="34" charset="-120"/>
              </a:rPr>
              <a:t>ILP Results – Selected Portfolio (5 Assets)</a:t>
            </a:r>
            <a:endParaRPr lang="en-US" sz="3250" dirty="0"/>
          </a:p>
        </p:txBody>
      </p:sp>
      <p:pic>
        <p:nvPicPr>
          <p:cNvPr id="3" name="Image 0" descr="preencoded.png">    </p:cNvPr>
          <p:cNvPicPr>
            <a:picLocks noChangeAspect="1"/>
          </p:cNvPicPr>
          <p:nvPr/>
        </p:nvPicPr>
        <p:blipFill>
          <a:blip r:embed="rId1"/>
          <a:stretch>
            <a:fillRect/>
          </a:stretch>
        </p:blipFill>
        <p:spPr>
          <a:xfrm>
            <a:off x="583049" y="1311831"/>
            <a:ext cx="9538216" cy="2116574"/>
          </a:xfrm>
          <a:prstGeom prst="rect">
            <a:avLst/>
          </a:prstGeom>
        </p:spPr>
      </p:pic>
      <p:sp>
        <p:nvSpPr>
          <p:cNvPr id="4" name="Text 1"/>
          <p:cNvSpPr/>
          <p:nvPr/>
        </p:nvSpPr>
        <p:spPr>
          <a:xfrm>
            <a:off x="583049" y="3615809"/>
            <a:ext cx="13464302" cy="266462"/>
          </a:xfrm>
          <a:prstGeom prst="rect">
            <a:avLst/>
          </a:prstGeom>
          <a:noFill/>
          <a:ln/>
        </p:spPr>
        <p:txBody>
          <a:bodyPr wrap="none" lIns="0" tIns="0" rIns="0" bIns="0" rtlCol="0" anchor="t"/>
          <a:lstStyle/>
          <a:p>
            <a:pPr algn="l" indent="0" marL="0">
              <a:lnSpc>
                <a:spcPts val="2050"/>
              </a:lnSpc>
              <a:buNone/>
            </a:pPr>
            <a:r>
              <a:rPr lang="en-US" sz="1300" dirty="0">
                <a:solidFill>
                  <a:srgbClr val="000000"/>
                </a:solidFill>
                <a:latin typeface="Heebo Light" pitchFamily="34" charset="0"/>
                <a:ea typeface="Heebo Light" pitchFamily="34" charset="-122"/>
                <a:cs typeface="Heebo Light" pitchFamily="34" charset="-120"/>
              </a:rPr>
              <a:t>📌</a:t>
            </a:r>
            <a:pPr algn="l" indent="0" marL="0">
              <a:lnSpc>
                <a:spcPts val="2050"/>
              </a:lnSpc>
              <a:buNone/>
            </a:pPr>
            <a:r>
              <a:rPr lang="en-US" sz="1300" dirty="0">
                <a:solidFill>
                  <a:srgbClr val="DCD7E5"/>
                </a:solidFill>
                <a:latin typeface="Heebo Light" pitchFamily="34" charset="0"/>
                <a:ea typeface="Heebo Light" pitchFamily="34" charset="-122"/>
                <a:cs typeface="Heebo Light" pitchFamily="34" charset="-120"/>
              </a:rPr>
              <a:t> Total Portfolio Return: 3.6%</a:t>
            </a:r>
            <a:endParaRPr lang="en-US" sz="1300" dirty="0"/>
          </a:p>
        </p:txBody>
      </p:sp>
      <p:sp>
        <p:nvSpPr>
          <p:cNvPr id="5" name="Text 2"/>
          <p:cNvSpPr/>
          <p:nvPr/>
        </p:nvSpPr>
        <p:spPr>
          <a:xfrm>
            <a:off x="583049" y="4069675"/>
            <a:ext cx="13464302" cy="266462"/>
          </a:xfrm>
          <a:prstGeom prst="rect">
            <a:avLst/>
          </a:prstGeom>
          <a:noFill/>
          <a:ln/>
        </p:spPr>
        <p:txBody>
          <a:bodyPr wrap="none" lIns="0" tIns="0" rIns="0" bIns="0" rtlCol="0" anchor="t"/>
          <a:lstStyle/>
          <a:p>
            <a:pPr algn="l" indent="0" marL="0">
              <a:lnSpc>
                <a:spcPts val="2050"/>
              </a:lnSpc>
              <a:buNone/>
            </a:pPr>
            <a:r>
              <a:rPr lang="en-US" sz="1300" dirty="0">
                <a:solidFill>
                  <a:srgbClr val="000000"/>
                </a:solidFill>
                <a:latin typeface="Heebo Light" pitchFamily="34" charset="0"/>
                <a:ea typeface="Heebo Light" pitchFamily="34" charset="-122"/>
                <a:cs typeface="Heebo Light" pitchFamily="34" charset="-120"/>
              </a:rPr>
              <a:t>✅</a:t>
            </a:r>
            <a:pPr algn="l" indent="0" marL="0">
              <a:lnSpc>
                <a:spcPts val="2050"/>
              </a:lnSpc>
              <a:buNone/>
            </a:pPr>
            <a:r>
              <a:rPr lang="en-US" sz="1300" dirty="0">
                <a:solidFill>
                  <a:srgbClr val="DCD7E5"/>
                </a:solidFill>
                <a:latin typeface="Heebo Light" pitchFamily="34" charset="0"/>
                <a:ea typeface="Heebo Light" pitchFamily="34" charset="-122"/>
                <a:cs typeface="Heebo Light" pitchFamily="34" charset="-120"/>
              </a:rPr>
              <a:t> Constraints Satisfied:</a:t>
            </a:r>
            <a:endParaRPr lang="en-US" sz="1300" dirty="0"/>
          </a:p>
        </p:txBody>
      </p:sp>
      <p:sp>
        <p:nvSpPr>
          <p:cNvPr id="6" name="Text 3"/>
          <p:cNvSpPr/>
          <p:nvPr/>
        </p:nvSpPr>
        <p:spPr>
          <a:xfrm>
            <a:off x="583049" y="4523542"/>
            <a:ext cx="13464302" cy="26646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DCD7E5"/>
                </a:solidFill>
                <a:latin typeface="Heebo Light" pitchFamily="34" charset="0"/>
                <a:ea typeface="Heebo Light" pitchFamily="34" charset="-122"/>
                <a:cs typeface="Heebo Light" pitchFamily="34" charset="-120"/>
              </a:rPr>
              <a:t>Exactly 5 assets selected</a:t>
            </a:r>
            <a:endParaRPr lang="en-US" sz="1300" dirty="0"/>
          </a:p>
        </p:txBody>
      </p:sp>
      <p:sp>
        <p:nvSpPr>
          <p:cNvPr id="7" name="Text 4"/>
          <p:cNvSpPr/>
          <p:nvPr/>
        </p:nvSpPr>
        <p:spPr>
          <a:xfrm>
            <a:off x="583049" y="4848225"/>
            <a:ext cx="13464302" cy="26646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DCD7E5"/>
                </a:solidFill>
                <a:latin typeface="Heebo Light" pitchFamily="34" charset="0"/>
                <a:ea typeface="Heebo Light" pitchFamily="34" charset="-122"/>
                <a:cs typeface="Heebo Light" pitchFamily="34" charset="-120"/>
              </a:rPr>
              <a:t>All 4 sectors represented</a:t>
            </a:r>
            <a:endParaRPr lang="en-US" sz="1300" dirty="0"/>
          </a:p>
        </p:txBody>
      </p:sp>
      <p:sp>
        <p:nvSpPr>
          <p:cNvPr id="8" name="Text 5"/>
          <p:cNvSpPr/>
          <p:nvPr/>
        </p:nvSpPr>
        <p:spPr>
          <a:xfrm>
            <a:off x="583049" y="5172908"/>
            <a:ext cx="13464302" cy="26646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DCD7E5"/>
                </a:solidFill>
                <a:latin typeface="Heebo Light" pitchFamily="34" charset="0"/>
                <a:ea typeface="Heebo Light" pitchFamily="34" charset="-122"/>
                <a:cs typeface="Heebo Light" pitchFamily="34" charset="-120"/>
              </a:rPr>
              <a:t>Only 1 R3 asset (S12)</a:t>
            </a:r>
            <a:endParaRPr lang="en-US" sz="1300" dirty="0"/>
          </a:p>
        </p:txBody>
      </p:sp>
      <p:sp>
        <p:nvSpPr>
          <p:cNvPr id="9" name="Text 6"/>
          <p:cNvSpPr/>
          <p:nvPr/>
        </p:nvSpPr>
        <p:spPr>
          <a:xfrm>
            <a:off x="583049" y="5497592"/>
            <a:ext cx="13464302" cy="26646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DCD7E5"/>
                </a:solidFill>
                <a:latin typeface="Heebo Light" pitchFamily="34" charset="0"/>
                <a:ea typeface="Heebo Light" pitchFamily="34" charset="-122"/>
                <a:cs typeface="Heebo Light" pitchFamily="34" charset="-120"/>
              </a:rPr>
              <a:t>At least 2 R1 assets (S31 &amp; S41)</a:t>
            </a:r>
            <a:endParaRPr lang="en-US" sz="1300" dirty="0"/>
          </a:p>
        </p:txBody>
      </p:sp>
      <p:sp>
        <p:nvSpPr>
          <p:cNvPr id="10" name="Text 7"/>
          <p:cNvSpPr/>
          <p:nvPr/>
        </p:nvSpPr>
        <p:spPr>
          <a:xfrm>
            <a:off x="583049" y="5822275"/>
            <a:ext cx="13464302" cy="26646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DCD7E5"/>
                </a:solidFill>
                <a:latin typeface="Heebo Light" pitchFamily="34" charset="0"/>
                <a:ea typeface="Heebo Light" pitchFamily="34" charset="-122"/>
                <a:cs typeface="Heebo Light" pitchFamily="34" charset="-120"/>
              </a:rPr>
              <a:t>R3 selected only because R2 assets (S11 &amp; S22) are included</a:t>
            </a:r>
            <a:endParaRPr lang="en-US" sz="1300" dirty="0"/>
          </a:p>
        </p:txBody>
      </p:sp>
      <p:sp>
        <p:nvSpPr>
          <p:cNvPr id="11" name="Text 8"/>
          <p:cNvSpPr/>
          <p:nvPr/>
        </p:nvSpPr>
        <p:spPr>
          <a:xfrm>
            <a:off x="583049" y="6146959"/>
            <a:ext cx="13464302" cy="266462"/>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DCD7E5"/>
                </a:solidFill>
                <a:latin typeface="Heebo Light" pitchFamily="34" charset="0"/>
                <a:ea typeface="Heebo Light" pitchFamily="34" charset="-122"/>
                <a:cs typeface="Heebo Light" pitchFamily="34" charset="-120"/>
              </a:rPr>
              <a:t>No more than 2 assets from any sector</a:t>
            </a:r>
            <a:endParaRPr lang="en-US" sz="1300" dirty="0"/>
          </a:p>
        </p:txBody>
      </p:sp>
      <p:sp>
        <p:nvSpPr>
          <p:cNvPr id="12" name="Text 9"/>
          <p:cNvSpPr/>
          <p:nvPr/>
        </p:nvSpPr>
        <p:spPr>
          <a:xfrm>
            <a:off x="583049" y="6600825"/>
            <a:ext cx="13464302" cy="266462"/>
          </a:xfrm>
          <a:prstGeom prst="rect">
            <a:avLst/>
          </a:prstGeom>
          <a:noFill/>
          <a:ln/>
        </p:spPr>
        <p:txBody>
          <a:bodyPr wrap="none" lIns="0" tIns="0" rIns="0" bIns="0" rtlCol="0" anchor="t"/>
          <a:lstStyle/>
          <a:p>
            <a:pPr algn="l" indent="0" marL="0">
              <a:lnSpc>
                <a:spcPts val="2050"/>
              </a:lnSpc>
              <a:buNone/>
            </a:pPr>
            <a:r>
              <a:rPr lang="en-US" sz="1300" dirty="0">
                <a:solidFill>
                  <a:srgbClr val="DCD7E5"/>
                </a:solidFill>
                <a:latin typeface="Heebo Light" pitchFamily="34" charset="0"/>
                <a:ea typeface="Heebo Light" pitchFamily="34" charset="-122"/>
                <a:cs typeface="Heebo Light" pitchFamily="34" charset="-120"/>
              </a:rPr>
              <a:t>The ILP model selected a balanced yet high-performing portfolio that includes two assets from Healthcare (S1), showing its strong return profile.</a:t>
            </a:r>
            <a:endParaRPr lang="en-US" sz="1300" dirty="0"/>
          </a:p>
        </p:txBody>
      </p:sp>
      <p:sp>
        <p:nvSpPr>
          <p:cNvPr id="13" name="Text 10"/>
          <p:cNvSpPr/>
          <p:nvPr/>
        </p:nvSpPr>
        <p:spPr>
          <a:xfrm>
            <a:off x="583049" y="7054691"/>
            <a:ext cx="13464302" cy="266462"/>
          </a:xfrm>
          <a:prstGeom prst="rect">
            <a:avLst/>
          </a:prstGeom>
          <a:noFill/>
          <a:ln/>
        </p:spPr>
        <p:txBody>
          <a:bodyPr wrap="none" lIns="0" tIns="0" rIns="0" bIns="0" rtlCol="0" anchor="t"/>
          <a:lstStyle/>
          <a:p>
            <a:pPr algn="l" indent="0" marL="0">
              <a:lnSpc>
                <a:spcPts val="2050"/>
              </a:lnSpc>
              <a:buNone/>
            </a:pPr>
            <a:r>
              <a:rPr lang="en-US" sz="1300" dirty="0">
                <a:solidFill>
                  <a:srgbClr val="DCD7E5"/>
                </a:solidFill>
                <a:latin typeface="Heebo Light" pitchFamily="34" charset="0"/>
                <a:ea typeface="Heebo Light" pitchFamily="34" charset="-122"/>
                <a:cs typeface="Heebo Light" pitchFamily="34" charset="-120"/>
              </a:rPr>
              <a:t>The inclusion of a high-risk asset (Telix, S12) was justified by its outstanding return, balanced by low-risk picks like CBA (S41) and Telstra (S31).</a:t>
            </a:r>
            <a:endParaRPr lang="en-US" sz="1300" dirty="0"/>
          </a:p>
        </p:txBody>
      </p:sp>
      <p:sp>
        <p:nvSpPr>
          <p:cNvPr id="14" name="Text 11"/>
          <p:cNvSpPr/>
          <p:nvPr/>
        </p:nvSpPr>
        <p:spPr>
          <a:xfrm>
            <a:off x="583049" y="7508558"/>
            <a:ext cx="13464302" cy="266462"/>
          </a:xfrm>
          <a:prstGeom prst="rect">
            <a:avLst/>
          </a:prstGeom>
          <a:noFill/>
          <a:ln/>
        </p:spPr>
        <p:txBody>
          <a:bodyPr wrap="none" lIns="0" tIns="0" rIns="0" bIns="0" rtlCol="0" anchor="t"/>
          <a:lstStyle/>
          <a:p>
            <a:pPr algn="l" indent="0" marL="0">
              <a:lnSpc>
                <a:spcPts val="2050"/>
              </a:lnSpc>
              <a:buNone/>
            </a:pPr>
            <a:r>
              <a:rPr lang="en-US" sz="1300" dirty="0">
                <a:solidFill>
                  <a:srgbClr val="DCD7E5"/>
                </a:solidFill>
                <a:latin typeface="Heebo Light" pitchFamily="34" charset="0"/>
                <a:ea typeface="Heebo Light" pitchFamily="34" charset="-122"/>
                <a:cs typeface="Heebo Light" pitchFamily="34" charset="-120"/>
              </a:rPr>
              <a:t>The model ensures a mix of risk levels while maximising return under strict selection rules.</a:t>
            </a:r>
            <a:endParaRPr lang="en-US"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09719" y="479941"/>
            <a:ext cx="7160657" cy="544354"/>
          </a:xfrm>
          <a:prstGeom prst="rect">
            <a:avLst/>
          </a:prstGeom>
          <a:noFill/>
          <a:ln/>
        </p:spPr>
        <p:txBody>
          <a:bodyPr wrap="none" lIns="0" tIns="0" rIns="0" bIns="0" rtlCol="0" anchor="t"/>
          <a:lstStyle/>
          <a:p>
            <a:pPr algn="l" indent="0" marL="0">
              <a:lnSpc>
                <a:spcPts val="4250"/>
              </a:lnSpc>
              <a:buNone/>
            </a:pPr>
            <a:r>
              <a:rPr lang="en-US" sz="3400" dirty="0">
                <a:solidFill>
                  <a:srgbClr val="F2F0F4"/>
                </a:solidFill>
                <a:latin typeface="Montserrat" pitchFamily="34" charset="0"/>
                <a:ea typeface="Montserrat" pitchFamily="34" charset="-122"/>
                <a:cs typeface="Montserrat" pitchFamily="34" charset="-120"/>
              </a:rPr>
              <a:t>Comparison &amp; Recommendation</a:t>
            </a:r>
            <a:endParaRPr lang="en-US" sz="3400" dirty="0"/>
          </a:p>
        </p:txBody>
      </p:sp>
      <p:sp>
        <p:nvSpPr>
          <p:cNvPr id="3" name="Text 1"/>
          <p:cNvSpPr/>
          <p:nvPr/>
        </p:nvSpPr>
        <p:spPr>
          <a:xfrm>
            <a:off x="609719" y="1372672"/>
            <a:ext cx="13410962" cy="278606"/>
          </a:xfrm>
          <a:prstGeom prst="rect">
            <a:avLst/>
          </a:prstGeom>
          <a:noFill/>
          <a:ln/>
        </p:spPr>
        <p:txBody>
          <a:bodyPr wrap="none" lIns="0" tIns="0" rIns="0" bIns="0" rtlCol="0" anchor="t"/>
          <a:lstStyle/>
          <a:p>
            <a:pPr algn="l"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After running both Linear Programming (LP) and Integer Linear Programming (ILP) models, we recommend proceeding with the LP-based investment strategy.</a:t>
            </a:r>
            <a:endParaRPr lang="en-US" sz="1350" dirty="0"/>
          </a:p>
        </p:txBody>
      </p:sp>
      <p:sp>
        <p:nvSpPr>
          <p:cNvPr id="4" name="Text 2"/>
          <p:cNvSpPr/>
          <p:nvPr/>
        </p:nvSpPr>
        <p:spPr>
          <a:xfrm>
            <a:off x="609719" y="1847255"/>
            <a:ext cx="13410962" cy="278606"/>
          </a:xfrm>
          <a:prstGeom prst="rect">
            <a:avLst/>
          </a:prstGeom>
          <a:noFill/>
          <a:ln/>
        </p:spPr>
        <p:txBody>
          <a:bodyPr wrap="none" lIns="0" tIns="0" rIns="0" bIns="0" rtlCol="0" anchor="t"/>
          <a:lstStyle/>
          <a:p>
            <a:pPr algn="l" indent="0" marL="0">
              <a:lnSpc>
                <a:spcPts val="2150"/>
              </a:lnSpc>
              <a:buNone/>
            </a:pPr>
            <a:r>
              <a:rPr lang="en-US" sz="1350" b="1" dirty="0">
                <a:solidFill>
                  <a:srgbClr val="DCD7E5"/>
                </a:solidFill>
                <a:latin typeface="Heebo Light" pitchFamily="34" charset="0"/>
                <a:ea typeface="Heebo Light" pitchFamily="34" charset="-122"/>
                <a:cs typeface="Heebo Light" pitchFamily="34" charset="-120"/>
              </a:rPr>
              <a:t>Why LP over ILP:</a:t>
            </a:r>
            <a:endParaRPr lang="en-US" sz="1350" dirty="0"/>
          </a:p>
        </p:txBody>
      </p:sp>
      <p:sp>
        <p:nvSpPr>
          <p:cNvPr id="5" name="Text 3"/>
          <p:cNvSpPr/>
          <p:nvPr/>
        </p:nvSpPr>
        <p:spPr>
          <a:xfrm>
            <a:off x="609719" y="2321838"/>
            <a:ext cx="13410962" cy="278606"/>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CD7E5"/>
                </a:solidFill>
                <a:latin typeface="Heebo Light" pitchFamily="34" charset="0"/>
                <a:ea typeface="Heebo Light" pitchFamily="34" charset="-122"/>
                <a:cs typeface="Heebo Light" pitchFamily="34" charset="-120"/>
              </a:rPr>
              <a:t>LP offers greater flexibility by allowing partial investments in all 8 assets, which leads to better diversification across sectors and risk groups.</a:t>
            </a:r>
            <a:endParaRPr lang="en-US" sz="1350" dirty="0"/>
          </a:p>
        </p:txBody>
      </p:sp>
      <p:sp>
        <p:nvSpPr>
          <p:cNvPr id="6" name="Text 4"/>
          <p:cNvSpPr/>
          <p:nvPr/>
        </p:nvSpPr>
        <p:spPr>
          <a:xfrm>
            <a:off x="609719" y="2661404"/>
            <a:ext cx="13410962" cy="278606"/>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CD7E5"/>
                </a:solidFill>
                <a:latin typeface="Heebo Light" pitchFamily="34" charset="0"/>
                <a:ea typeface="Heebo Light" pitchFamily="34" charset="-122"/>
                <a:cs typeface="Heebo Light" pitchFamily="34" charset="-120"/>
              </a:rPr>
              <a:t>It limits overexposure to any single asset or sector and aligns better with long-term, risk-managed portfolio growth.</a:t>
            </a:r>
            <a:endParaRPr lang="en-US" sz="1350" dirty="0"/>
          </a:p>
        </p:txBody>
      </p:sp>
      <p:sp>
        <p:nvSpPr>
          <p:cNvPr id="7" name="Text 5"/>
          <p:cNvSpPr/>
          <p:nvPr/>
        </p:nvSpPr>
        <p:spPr>
          <a:xfrm>
            <a:off x="609719" y="3000970"/>
            <a:ext cx="13410962" cy="278606"/>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CD7E5"/>
                </a:solidFill>
                <a:latin typeface="Heebo Light" pitchFamily="34" charset="0"/>
                <a:ea typeface="Heebo Light" pitchFamily="34" charset="-122"/>
                <a:cs typeface="Heebo Light" pitchFamily="34" charset="-120"/>
              </a:rPr>
              <a:t>ILP provides higher short-term return (3.6%) but sacrifices diversification and includes high-risk picks that may not align with the company's long-term strategy.</a:t>
            </a:r>
            <a:endParaRPr lang="en-US" sz="1350" dirty="0"/>
          </a:p>
        </p:txBody>
      </p:sp>
      <p:sp>
        <p:nvSpPr>
          <p:cNvPr id="8" name="Text 6"/>
          <p:cNvSpPr/>
          <p:nvPr/>
        </p:nvSpPr>
        <p:spPr>
          <a:xfrm>
            <a:off x="609719" y="3475553"/>
            <a:ext cx="13410962" cy="278606"/>
          </a:xfrm>
          <a:prstGeom prst="rect">
            <a:avLst/>
          </a:prstGeom>
          <a:noFill/>
          <a:ln/>
        </p:spPr>
        <p:txBody>
          <a:bodyPr wrap="none" lIns="0" tIns="0" rIns="0" bIns="0" rtlCol="0" anchor="t"/>
          <a:lstStyle/>
          <a:p>
            <a:pPr algn="l" indent="0" marL="0">
              <a:lnSpc>
                <a:spcPts val="2150"/>
              </a:lnSpc>
              <a:buNone/>
            </a:pPr>
            <a:r>
              <a:rPr lang="en-US" sz="1350" b="1" dirty="0">
                <a:solidFill>
                  <a:srgbClr val="DCD7E5"/>
                </a:solidFill>
                <a:latin typeface="Heebo Light" pitchFamily="34" charset="0"/>
                <a:ea typeface="Heebo Light" pitchFamily="34" charset="-122"/>
                <a:cs typeface="Heebo Light" pitchFamily="34" charset="-120"/>
              </a:rPr>
              <a:t>Action Plan:</a:t>
            </a:r>
            <a:endParaRPr lang="en-US" sz="1350" dirty="0"/>
          </a:p>
        </p:txBody>
      </p:sp>
      <p:sp>
        <p:nvSpPr>
          <p:cNvPr id="9" name="Text 7"/>
          <p:cNvSpPr/>
          <p:nvPr/>
        </p:nvSpPr>
        <p:spPr>
          <a:xfrm>
            <a:off x="609719" y="3950137"/>
            <a:ext cx="13410962" cy="278606"/>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CD7E5"/>
                </a:solidFill>
                <a:latin typeface="Heebo Light" pitchFamily="34" charset="0"/>
                <a:ea typeface="Heebo Light" pitchFamily="34" charset="-122"/>
                <a:cs typeface="Heebo Light" pitchFamily="34" charset="-120"/>
              </a:rPr>
              <a:t>Use the LP model as your core portfolio strategy.</a:t>
            </a:r>
            <a:endParaRPr lang="en-US" sz="1350" dirty="0"/>
          </a:p>
        </p:txBody>
      </p:sp>
      <p:sp>
        <p:nvSpPr>
          <p:cNvPr id="10" name="Text 8"/>
          <p:cNvSpPr/>
          <p:nvPr/>
        </p:nvSpPr>
        <p:spPr>
          <a:xfrm>
            <a:off x="609719" y="4289703"/>
            <a:ext cx="13410962" cy="278606"/>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DCD7E5"/>
                </a:solidFill>
                <a:latin typeface="Heebo Light" pitchFamily="34" charset="0"/>
                <a:ea typeface="Heebo Light" pitchFamily="34" charset="-122"/>
                <a:cs typeface="Heebo Light" pitchFamily="34" charset="-120"/>
              </a:rPr>
              <a:t>It balances return with stability, meets all investment constraints, and reduces risk exposure without sacrificing sector representation.</a:t>
            </a:r>
            <a:endParaRPr lang="en-US" sz="1350" dirty="0"/>
          </a:p>
        </p:txBody>
      </p:sp>
      <p:pic>
        <p:nvPicPr>
          <p:cNvPr id="11" name="Image 0" descr="preencoded.png">    </p:cNvPr>
          <p:cNvPicPr>
            <a:picLocks noChangeAspect="1"/>
          </p:cNvPicPr>
          <p:nvPr/>
        </p:nvPicPr>
        <p:blipFill>
          <a:blip r:embed="rId1"/>
          <a:stretch>
            <a:fillRect/>
          </a:stretch>
        </p:blipFill>
        <p:spPr>
          <a:xfrm>
            <a:off x="609719" y="4764286"/>
            <a:ext cx="6391870" cy="29852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1996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Introduction</a:t>
            </a:r>
            <a:endParaRPr lang="en-US" sz="4450" dirty="0"/>
          </a:p>
        </p:txBody>
      </p:sp>
      <p:sp>
        <p:nvSpPr>
          <p:cNvPr id="3" name="Text 1"/>
          <p:cNvSpPr/>
          <p:nvPr/>
        </p:nvSpPr>
        <p:spPr>
          <a:xfrm>
            <a:off x="793790" y="278237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This report presents an investment portfolio optimisation project using real-world data from the Australian Stock Exchange (ASX).</a:t>
            </a:r>
            <a:endParaRPr lang="en-US" sz="1750" dirty="0"/>
          </a:p>
        </p:txBody>
      </p:sp>
      <p:sp>
        <p:nvSpPr>
          <p:cNvPr id="4" name="Text 2"/>
          <p:cNvSpPr/>
          <p:nvPr/>
        </p:nvSpPr>
        <p:spPr>
          <a:xfrm>
            <a:off x="793790" y="340042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primary objective was to determine the best combination of eight assets across four different industry sectors, maximising returns while considering risk and diversification constraints.</a:t>
            </a:r>
            <a:endParaRPr lang="en-US" sz="1750" dirty="0"/>
          </a:p>
        </p:txBody>
      </p:sp>
      <p:sp>
        <p:nvSpPr>
          <p:cNvPr id="5" name="Text 3"/>
          <p:cNvSpPr/>
          <p:nvPr/>
        </p:nvSpPr>
        <p:spPr>
          <a:xfrm>
            <a:off x="793790" y="438138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Two modelling approaches were applied:</a:t>
            </a:r>
            <a:endParaRPr lang="en-US" sz="1750" dirty="0"/>
          </a:p>
        </p:txBody>
      </p:sp>
      <p:sp>
        <p:nvSpPr>
          <p:cNvPr id="6" name="Text 4"/>
          <p:cNvSpPr/>
          <p:nvPr/>
        </p:nvSpPr>
        <p:spPr>
          <a:xfrm>
            <a:off x="793790" y="499943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Linear Programming (LP):</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to determine optimal weight allocations</a:t>
            </a:r>
            <a:endParaRPr lang="en-US" sz="1750" dirty="0"/>
          </a:p>
        </p:txBody>
      </p:sp>
      <p:sp>
        <p:nvSpPr>
          <p:cNvPr id="7" name="Text 5"/>
          <p:cNvSpPr/>
          <p:nvPr/>
        </p:nvSpPr>
        <p:spPr>
          <a:xfrm>
            <a:off x="793790" y="544163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Integer Linear Programming (ILP):</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to select the best combination of exactly 5 stocks</a:t>
            </a:r>
            <a:endParaRPr lang="en-US" sz="1750" dirty="0"/>
          </a:p>
        </p:txBody>
      </p:sp>
      <p:sp>
        <p:nvSpPr>
          <p:cNvPr id="8" name="Text 6"/>
          <p:cNvSpPr/>
          <p:nvPr/>
        </p:nvSpPr>
        <p:spPr>
          <a:xfrm>
            <a:off x="793790" y="5883831"/>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Microsoft Excel Solver was used to implement and solve both models, supported by sensitivity analysis(LP Model) to evaluate solution robustness.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37937" y="501253"/>
            <a:ext cx="5715357" cy="569476"/>
          </a:xfrm>
          <a:prstGeom prst="rect">
            <a:avLst/>
          </a:prstGeom>
          <a:noFill/>
          <a:ln/>
        </p:spPr>
        <p:txBody>
          <a:bodyPr wrap="none" lIns="0" tIns="0" rIns="0" bIns="0" rtlCol="0" anchor="t"/>
          <a:lstStyle/>
          <a:p>
            <a:pPr algn="l" indent="0" marL="0">
              <a:lnSpc>
                <a:spcPts val="4450"/>
              </a:lnSpc>
              <a:buNone/>
            </a:pPr>
            <a:r>
              <a:rPr lang="en-US" sz="3550" dirty="0">
                <a:solidFill>
                  <a:srgbClr val="F2F0F4"/>
                </a:solidFill>
                <a:latin typeface="Montserrat" pitchFamily="34" charset="0"/>
                <a:ea typeface="Montserrat" pitchFamily="34" charset="-122"/>
                <a:cs typeface="Montserrat" pitchFamily="34" charset="-120"/>
              </a:rPr>
              <a:t>Stock Selection and Data</a:t>
            </a:r>
            <a:endParaRPr lang="en-US" sz="3550" dirty="0"/>
          </a:p>
        </p:txBody>
      </p:sp>
      <p:sp>
        <p:nvSpPr>
          <p:cNvPr id="3" name="Text 1"/>
          <p:cNvSpPr/>
          <p:nvPr/>
        </p:nvSpPr>
        <p:spPr>
          <a:xfrm>
            <a:off x="637937" y="1435179"/>
            <a:ext cx="13354526" cy="29158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Selected Investments:</a:t>
            </a:r>
            <a:endParaRPr lang="en-US" sz="1400" dirty="0"/>
          </a:p>
        </p:txBody>
      </p:sp>
      <p:sp>
        <p:nvSpPr>
          <p:cNvPr id="4" name="Text 2"/>
          <p:cNvSpPr/>
          <p:nvPr/>
        </p:nvSpPr>
        <p:spPr>
          <a:xfrm>
            <a:off x="637937" y="1790462"/>
            <a:ext cx="13354526" cy="29158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Given: Pro Medicus (S11), Xero (S21), Telstra (S31), Commonwealth Bank (S41).</a:t>
            </a:r>
            <a:endParaRPr lang="en-US" sz="1400" dirty="0"/>
          </a:p>
        </p:txBody>
      </p:sp>
      <p:sp>
        <p:nvSpPr>
          <p:cNvPr id="5" name="Text 3"/>
          <p:cNvSpPr/>
          <p:nvPr/>
        </p:nvSpPr>
        <p:spPr>
          <a:xfrm>
            <a:off x="637937" y="2145744"/>
            <a:ext cx="13354526" cy="29158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Chosen: Telix Pharmaceuticals (S12), Cosol (S22), SEEK (S32), ZIP (S42).</a:t>
            </a:r>
            <a:endParaRPr lang="en-US" sz="1400" dirty="0"/>
          </a:p>
        </p:txBody>
      </p:sp>
      <p:sp>
        <p:nvSpPr>
          <p:cNvPr id="6" name="Text 4"/>
          <p:cNvSpPr/>
          <p:nvPr/>
        </p:nvSpPr>
        <p:spPr>
          <a:xfrm>
            <a:off x="637937" y="2501027"/>
            <a:ext cx="13354526" cy="29158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DCD7E5"/>
                </a:solidFill>
                <a:latin typeface="Heebo Light" pitchFamily="34" charset="0"/>
                <a:ea typeface="Heebo Light" pitchFamily="34" charset="-122"/>
                <a:cs typeface="Heebo Light" pitchFamily="34" charset="-120"/>
              </a:rPr>
              <a:t>Sectors: Health Care (S1), Technology (S2), Communication Services (S3), Financials (S4).</a:t>
            </a:r>
            <a:endParaRPr lang="en-US" sz="1400" dirty="0"/>
          </a:p>
        </p:txBody>
      </p:sp>
      <p:sp>
        <p:nvSpPr>
          <p:cNvPr id="7" name="Shape 5"/>
          <p:cNvSpPr/>
          <p:nvPr/>
        </p:nvSpPr>
        <p:spPr>
          <a:xfrm>
            <a:off x="637937" y="2997637"/>
            <a:ext cx="13354526" cy="4744045"/>
          </a:xfrm>
          <a:prstGeom prst="roundRect">
            <a:avLst>
              <a:gd name="adj" fmla="val 1614"/>
            </a:avLst>
          </a:prstGeom>
          <a:noFill/>
          <a:ln w="7620">
            <a:solidFill>
              <a:srgbClr val="FFFFFF">
                <a:alpha val="24000"/>
              </a:srgbClr>
            </a:solidFill>
            <a:prstDash val="solid"/>
          </a:ln>
        </p:spPr>
      </p:sp>
      <p:sp>
        <p:nvSpPr>
          <p:cNvPr id="8" name="Shape 6"/>
          <p:cNvSpPr/>
          <p:nvPr/>
        </p:nvSpPr>
        <p:spPr>
          <a:xfrm>
            <a:off x="645557" y="3005257"/>
            <a:ext cx="13339286" cy="525423"/>
          </a:xfrm>
          <a:prstGeom prst="rect">
            <a:avLst/>
          </a:prstGeom>
          <a:solidFill>
            <a:srgbClr val="FFFFFF">
              <a:alpha val="4000"/>
            </a:srgbClr>
          </a:solidFill>
          <a:ln/>
        </p:spPr>
      </p:sp>
      <p:sp>
        <p:nvSpPr>
          <p:cNvPr id="9" name="Text 7"/>
          <p:cNvSpPr/>
          <p:nvPr/>
        </p:nvSpPr>
        <p:spPr>
          <a:xfrm>
            <a:off x="827842" y="3122176"/>
            <a:ext cx="2299692" cy="291584"/>
          </a:xfrm>
          <a:prstGeom prst="rect">
            <a:avLst/>
          </a:prstGeom>
          <a:noFill/>
          <a:ln/>
        </p:spPr>
        <p:txBody>
          <a:bodyPr wrap="none" lIns="0" tIns="0" rIns="0" bIns="0" rtlCol="0" anchor="t"/>
          <a:lstStyle/>
          <a:p>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Stock</a:t>
            </a:r>
            <a:endParaRPr lang="en-US" sz="1400" dirty="0"/>
          </a:p>
        </p:txBody>
      </p:sp>
      <p:sp>
        <p:nvSpPr>
          <p:cNvPr id="10" name="Text 8"/>
          <p:cNvSpPr/>
          <p:nvPr/>
        </p:nvSpPr>
        <p:spPr>
          <a:xfrm>
            <a:off x="3499485" y="3122176"/>
            <a:ext cx="2295882" cy="291584"/>
          </a:xfrm>
          <a:prstGeom prst="rect">
            <a:avLst/>
          </a:prstGeom>
          <a:noFill/>
          <a:ln/>
        </p:spPr>
        <p:txBody>
          <a:bodyPr wrap="none" lIns="0" tIns="0" rIns="0" bIns="0" rtlCol="0" anchor="t"/>
          <a:lstStyle/>
          <a:p>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Sector</a:t>
            </a:r>
            <a:endParaRPr lang="en-US" sz="1400" dirty="0"/>
          </a:p>
        </p:txBody>
      </p:sp>
      <p:sp>
        <p:nvSpPr>
          <p:cNvPr id="11" name="Text 9"/>
          <p:cNvSpPr/>
          <p:nvPr/>
        </p:nvSpPr>
        <p:spPr>
          <a:xfrm>
            <a:off x="6167318" y="3122176"/>
            <a:ext cx="2295882" cy="291584"/>
          </a:xfrm>
          <a:prstGeom prst="rect">
            <a:avLst/>
          </a:prstGeom>
          <a:noFill/>
          <a:ln/>
        </p:spPr>
        <p:txBody>
          <a:bodyPr wrap="none" lIns="0" tIns="0" rIns="0" bIns="0" rtlCol="0" anchor="t"/>
          <a:lstStyle/>
          <a:p>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Risk Group</a:t>
            </a:r>
            <a:endParaRPr lang="en-US" sz="1400" dirty="0"/>
          </a:p>
        </p:txBody>
      </p:sp>
      <p:sp>
        <p:nvSpPr>
          <p:cNvPr id="12" name="Text 10"/>
          <p:cNvSpPr/>
          <p:nvPr/>
        </p:nvSpPr>
        <p:spPr>
          <a:xfrm>
            <a:off x="8835152" y="3122176"/>
            <a:ext cx="2295882" cy="291584"/>
          </a:xfrm>
          <a:prstGeom prst="rect">
            <a:avLst/>
          </a:prstGeom>
          <a:noFill/>
          <a:ln/>
        </p:spPr>
        <p:txBody>
          <a:bodyPr wrap="none" lIns="0" tIns="0" rIns="0" bIns="0" rtlCol="0" anchor="t"/>
          <a:lstStyle/>
          <a:p>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Avg. Return</a:t>
            </a:r>
            <a:endParaRPr lang="en-US" sz="1400" dirty="0"/>
          </a:p>
        </p:txBody>
      </p:sp>
      <p:sp>
        <p:nvSpPr>
          <p:cNvPr id="13" name="Text 11"/>
          <p:cNvSpPr/>
          <p:nvPr/>
        </p:nvSpPr>
        <p:spPr>
          <a:xfrm>
            <a:off x="11502985" y="3122176"/>
            <a:ext cx="2299692" cy="291584"/>
          </a:xfrm>
          <a:prstGeom prst="rect">
            <a:avLst/>
          </a:prstGeom>
          <a:noFill/>
          <a:ln/>
        </p:spPr>
        <p:txBody>
          <a:bodyPr wrap="none" lIns="0" tIns="0" rIns="0" bIns="0" rtlCol="0" anchor="t"/>
          <a:lstStyle/>
          <a:p>
            <a:pPr algn="l" indent="0" marL="0">
              <a:lnSpc>
                <a:spcPts val="2250"/>
              </a:lnSpc>
              <a:buNone/>
            </a:pPr>
            <a:r>
              <a:rPr lang="en-US" sz="1400" b="1" dirty="0">
                <a:solidFill>
                  <a:srgbClr val="DCD7E5"/>
                </a:solidFill>
                <a:latin typeface="Heebo Light" pitchFamily="34" charset="0"/>
                <a:ea typeface="Heebo Light" pitchFamily="34" charset="-122"/>
                <a:cs typeface="Heebo Light" pitchFamily="34" charset="-120"/>
              </a:rPr>
              <a:t>Std Dev</a:t>
            </a:r>
            <a:endParaRPr lang="en-US" sz="1400" dirty="0"/>
          </a:p>
        </p:txBody>
      </p:sp>
      <p:sp>
        <p:nvSpPr>
          <p:cNvPr id="14" name="Shape 12"/>
          <p:cNvSpPr/>
          <p:nvPr/>
        </p:nvSpPr>
        <p:spPr>
          <a:xfrm>
            <a:off x="645557" y="3530679"/>
            <a:ext cx="13339286" cy="525423"/>
          </a:xfrm>
          <a:prstGeom prst="rect">
            <a:avLst/>
          </a:prstGeom>
          <a:solidFill>
            <a:srgbClr val="000000">
              <a:alpha val="4000"/>
            </a:srgbClr>
          </a:solidFill>
          <a:ln/>
        </p:spPr>
      </p:sp>
      <p:sp>
        <p:nvSpPr>
          <p:cNvPr id="15" name="Text 13"/>
          <p:cNvSpPr/>
          <p:nvPr/>
        </p:nvSpPr>
        <p:spPr>
          <a:xfrm>
            <a:off x="827842" y="3647599"/>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Pro Medicus (S11)</a:t>
            </a:r>
            <a:endParaRPr lang="en-US" sz="1400" dirty="0"/>
          </a:p>
        </p:txBody>
      </p:sp>
      <p:sp>
        <p:nvSpPr>
          <p:cNvPr id="16" name="Text 14"/>
          <p:cNvSpPr/>
          <p:nvPr/>
        </p:nvSpPr>
        <p:spPr>
          <a:xfrm>
            <a:off x="3499485" y="3647599"/>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Health Care (S1)</a:t>
            </a:r>
            <a:endParaRPr lang="en-US" sz="1400" dirty="0"/>
          </a:p>
        </p:txBody>
      </p:sp>
      <p:sp>
        <p:nvSpPr>
          <p:cNvPr id="17" name="Text 15"/>
          <p:cNvSpPr/>
          <p:nvPr/>
        </p:nvSpPr>
        <p:spPr>
          <a:xfrm>
            <a:off x="6167318" y="3647599"/>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R2</a:t>
            </a:r>
            <a:endParaRPr lang="en-US" sz="1400" dirty="0"/>
          </a:p>
        </p:txBody>
      </p:sp>
      <p:sp>
        <p:nvSpPr>
          <p:cNvPr id="18" name="Text 16"/>
          <p:cNvSpPr/>
          <p:nvPr/>
        </p:nvSpPr>
        <p:spPr>
          <a:xfrm>
            <a:off x="8835152" y="3647599"/>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0.04553</a:t>
            </a:r>
            <a:endParaRPr lang="en-US" sz="1400" dirty="0"/>
          </a:p>
        </p:txBody>
      </p:sp>
      <p:sp>
        <p:nvSpPr>
          <p:cNvPr id="19" name="Text 17"/>
          <p:cNvSpPr/>
          <p:nvPr/>
        </p:nvSpPr>
        <p:spPr>
          <a:xfrm>
            <a:off x="11502985" y="3647599"/>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0.1094</a:t>
            </a:r>
            <a:endParaRPr lang="en-US" sz="1400" dirty="0"/>
          </a:p>
        </p:txBody>
      </p:sp>
      <p:sp>
        <p:nvSpPr>
          <p:cNvPr id="20" name="Shape 18"/>
          <p:cNvSpPr/>
          <p:nvPr/>
        </p:nvSpPr>
        <p:spPr>
          <a:xfrm>
            <a:off x="645557" y="4056102"/>
            <a:ext cx="13339286" cy="525423"/>
          </a:xfrm>
          <a:prstGeom prst="rect">
            <a:avLst/>
          </a:prstGeom>
          <a:solidFill>
            <a:srgbClr val="FFFFFF">
              <a:alpha val="4000"/>
            </a:srgbClr>
          </a:solidFill>
          <a:ln/>
        </p:spPr>
      </p:sp>
      <p:sp>
        <p:nvSpPr>
          <p:cNvPr id="21" name="Text 19"/>
          <p:cNvSpPr/>
          <p:nvPr/>
        </p:nvSpPr>
        <p:spPr>
          <a:xfrm>
            <a:off x="827842" y="4173022"/>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Telix Pharm (S12)</a:t>
            </a:r>
            <a:endParaRPr lang="en-US" sz="1400" dirty="0"/>
          </a:p>
        </p:txBody>
      </p:sp>
      <p:sp>
        <p:nvSpPr>
          <p:cNvPr id="22" name="Text 20"/>
          <p:cNvSpPr/>
          <p:nvPr/>
        </p:nvSpPr>
        <p:spPr>
          <a:xfrm>
            <a:off x="3499485" y="4173022"/>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Health Care (S1)</a:t>
            </a:r>
            <a:endParaRPr lang="en-US" sz="1400" dirty="0"/>
          </a:p>
        </p:txBody>
      </p:sp>
      <p:sp>
        <p:nvSpPr>
          <p:cNvPr id="23" name="Text 21"/>
          <p:cNvSpPr/>
          <p:nvPr/>
        </p:nvSpPr>
        <p:spPr>
          <a:xfrm>
            <a:off x="6167318" y="4173022"/>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R3</a:t>
            </a:r>
            <a:endParaRPr lang="en-US" sz="1400" dirty="0"/>
          </a:p>
        </p:txBody>
      </p:sp>
      <p:sp>
        <p:nvSpPr>
          <p:cNvPr id="24" name="Text 22"/>
          <p:cNvSpPr/>
          <p:nvPr/>
        </p:nvSpPr>
        <p:spPr>
          <a:xfrm>
            <a:off x="8835152" y="4173022"/>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0.0564</a:t>
            </a:r>
            <a:endParaRPr lang="en-US" sz="1400" dirty="0"/>
          </a:p>
        </p:txBody>
      </p:sp>
      <p:sp>
        <p:nvSpPr>
          <p:cNvPr id="25" name="Text 23"/>
          <p:cNvSpPr/>
          <p:nvPr/>
        </p:nvSpPr>
        <p:spPr>
          <a:xfrm>
            <a:off x="11502985" y="4173022"/>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0.177</a:t>
            </a:r>
            <a:endParaRPr lang="en-US" sz="1400" dirty="0"/>
          </a:p>
        </p:txBody>
      </p:sp>
      <p:sp>
        <p:nvSpPr>
          <p:cNvPr id="26" name="Shape 24"/>
          <p:cNvSpPr/>
          <p:nvPr/>
        </p:nvSpPr>
        <p:spPr>
          <a:xfrm>
            <a:off x="645557" y="4581525"/>
            <a:ext cx="13339286" cy="525423"/>
          </a:xfrm>
          <a:prstGeom prst="rect">
            <a:avLst/>
          </a:prstGeom>
          <a:solidFill>
            <a:srgbClr val="000000">
              <a:alpha val="4000"/>
            </a:srgbClr>
          </a:solidFill>
          <a:ln/>
        </p:spPr>
      </p:sp>
      <p:sp>
        <p:nvSpPr>
          <p:cNvPr id="27" name="Text 25"/>
          <p:cNvSpPr/>
          <p:nvPr/>
        </p:nvSpPr>
        <p:spPr>
          <a:xfrm>
            <a:off x="827842" y="4698444"/>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Xero (S21)</a:t>
            </a:r>
            <a:endParaRPr lang="en-US" sz="1400" dirty="0"/>
          </a:p>
        </p:txBody>
      </p:sp>
      <p:sp>
        <p:nvSpPr>
          <p:cNvPr id="28" name="Text 26"/>
          <p:cNvSpPr/>
          <p:nvPr/>
        </p:nvSpPr>
        <p:spPr>
          <a:xfrm>
            <a:off x="3499485" y="4698444"/>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Technology (S2)</a:t>
            </a:r>
            <a:endParaRPr lang="en-US" sz="1400" dirty="0"/>
          </a:p>
        </p:txBody>
      </p:sp>
      <p:sp>
        <p:nvSpPr>
          <p:cNvPr id="29" name="Text 27"/>
          <p:cNvSpPr/>
          <p:nvPr/>
        </p:nvSpPr>
        <p:spPr>
          <a:xfrm>
            <a:off x="6167318" y="4698444"/>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R2</a:t>
            </a:r>
            <a:endParaRPr lang="en-US" sz="1400" dirty="0"/>
          </a:p>
        </p:txBody>
      </p:sp>
      <p:sp>
        <p:nvSpPr>
          <p:cNvPr id="30" name="Text 28"/>
          <p:cNvSpPr/>
          <p:nvPr/>
        </p:nvSpPr>
        <p:spPr>
          <a:xfrm>
            <a:off x="8835152" y="4698444"/>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0.0116</a:t>
            </a:r>
            <a:endParaRPr lang="en-US" sz="1400" dirty="0"/>
          </a:p>
        </p:txBody>
      </p:sp>
      <p:sp>
        <p:nvSpPr>
          <p:cNvPr id="31" name="Text 29"/>
          <p:cNvSpPr/>
          <p:nvPr/>
        </p:nvSpPr>
        <p:spPr>
          <a:xfrm>
            <a:off x="11502985" y="4698444"/>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0.0942</a:t>
            </a:r>
            <a:endParaRPr lang="en-US" sz="1400" dirty="0"/>
          </a:p>
        </p:txBody>
      </p:sp>
      <p:sp>
        <p:nvSpPr>
          <p:cNvPr id="32" name="Shape 30"/>
          <p:cNvSpPr/>
          <p:nvPr/>
        </p:nvSpPr>
        <p:spPr>
          <a:xfrm>
            <a:off x="645557" y="5106948"/>
            <a:ext cx="13339286" cy="525423"/>
          </a:xfrm>
          <a:prstGeom prst="rect">
            <a:avLst/>
          </a:prstGeom>
          <a:solidFill>
            <a:srgbClr val="FFFFFF">
              <a:alpha val="4000"/>
            </a:srgbClr>
          </a:solidFill>
          <a:ln/>
        </p:spPr>
      </p:sp>
      <p:sp>
        <p:nvSpPr>
          <p:cNvPr id="33" name="Text 31"/>
          <p:cNvSpPr/>
          <p:nvPr/>
        </p:nvSpPr>
        <p:spPr>
          <a:xfrm>
            <a:off x="827842" y="5223867"/>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Cosol (S22)</a:t>
            </a:r>
            <a:endParaRPr lang="en-US" sz="1400" dirty="0"/>
          </a:p>
        </p:txBody>
      </p:sp>
      <p:sp>
        <p:nvSpPr>
          <p:cNvPr id="34" name="Text 32"/>
          <p:cNvSpPr/>
          <p:nvPr/>
        </p:nvSpPr>
        <p:spPr>
          <a:xfrm>
            <a:off x="3499485" y="5223867"/>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Technology (S2)</a:t>
            </a:r>
            <a:endParaRPr lang="en-US" sz="1400" dirty="0"/>
          </a:p>
        </p:txBody>
      </p:sp>
      <p:sp>
        <p:nvSpPr>
          <p:cNvPr id="35" name="Text 33"/>
          <p:cNvSpPr/>
          <p:nvPr/>
        </p:nvSpPr>
        <p:spPr>
          <a:xfrm>
            <a:off x="6167318" y="5223867"/>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R2</a:t>
            </a:r>
            <a:endParaRPr lang="en-US" sz="1400" dirty="0"/>
          </a:p>
        </p:txBody>
      </p:sp>
      <p:sp>
        <p:nvSpPr>
          <p:cNvPr id="36" name="Text 34"/>
          <p:cNvSpPr/>
          <p:nvPr/>
        </p:nvSpPr>
        <p:spPr>
          <a:xfrm>
            <a:off x="8835152" y="5223867"/>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0.019</a:t>
            </a:r>
            <a:endParaRPr lang="en-US" sz="1400" dirty="0"/>
          </a:p>
        </p:txBody>
      </p:sp>
      <p:sp>
        <p:nvSpPr>
          <p:cNvPr id="37" name="Text 35"/>
          <p:cNvSpPr/>
          <p:nvPr/>
        </p:nvSpPr>
        <p:spPr>
          <a:xfrm>
            <a:off x="11502985" y="5223867"/>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0.0802</a:t>
            </a:r>
            <a:endParaRPr lang="en-US" sz="1400" dirty="0"/>
          </a:p>
        </p:txBody>
      </p:sp>
      <p:sp>
        <p:nvSpPr>
          <p:cNvPr id="38" name="Shape 36"/>
          <p:cNvSpPr/>
          <p:nvPr/>
        </p:nvSpPr>
        <p:spPr>
          <a:xfrm>
            <a:off x="645557" y="5632371"/>
            <a:ext cx="13339286" cy="525423"/>
          </a:xfrm>
          <a:prstGeom prst="rect">
            <a:avLst/>
          </a:prstGeom>
          <a:solidFill>
            <a:srgbClr val="000000">
              <a:alpha val="4000"/>
            </a:srgbClr>
          </a:solidFill>
          <a:ln/>
        </p:spPr>
      </p:sp>
      <p:sp>
        <p:nvSpPr>
          <p:cNvPr id="39" name="Text 37"/>
          <p:cNvSpPr/>
          <p:nvPr/>
        </p:nvSpPr>
        <p:spPr>
          <a:xfrm>
            <a:off x="827842" y="5749290"/>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Telstra (S31)</a:t>
            </a:r>
            <a:endParaRPr lang="en-US" sz="1400" dirty="0"/>
          </a:p>
        </p:txBody>
      </p:sp>
      <p:sp>
        <p:nvSpPr>
          <p:cNvPr id="40" name="Text 38"/>
          <p:cNvSpPr/>
          <p:nvPr/>
        </p:nvSpPr>
        <p:spPr>
          <a:xfrm>
            <a:off x="3499485" y="5749290"/>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Comm. Services (S3)</a:t>
            </a:r>
            <a:endParaRPr lang="en-US" sz="1400" dirty="0"/>
          </a:p>
        </p:txBody>
      </p:sp>
      <p:sp>
        <p:nvSpPr>
          <p:cNvPr id="41" name="Text 39"/>
          <p:cNvSpPr/>
          <p:nvPr/>
        </p:nvSpPr>
        <p:spPr>
          <a:xfrm>
            <a:off x="6167318" y="5749290"/>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R1</a:t>
            </a:r>
            <a:endParaRPr lang="en-US" sz="1400" dirty="0"/>
          </a:p>
        </p:txBody>
      </p:sp>
      <p:sp>
        <p:nvSpPr>
          <p:cNvPr id="42" name="Text 40"/>
          <p:cNvSpPr/>
          <p:nvPr/>
        </p:nvSpPr>
        <p:spPr>
          <a:xfrm>
            <a:off x="8835152" y="5749290"/>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0.0055</a:t>
            </a:r>
            <a:endParaRPr lang="en-US" sz="1400" dirty="0"/>
          </a:p>
        </p:txBody>
      </p:sp>
      <p:sp>
        <p:nvSpPr>
          <p:cNvPr id="43" name="Text 41"/>
          <p:cNvSpPr/>
          <p:nvPr/>
        </p:nvSpPr>
        <p:spPr>
          <a:xfrm>
            <a:off x="11502985" y="5749290"/>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0.0357</a:t>
            </a:r>
            <a:endParaRPr lang="en-US" sz="1400" dirty="0"/>
          </a:p>
        </p:txBody>
      </p:sp>
      <p:sp>
        <p:nvSpPr>
          <p:cNvPr id="44" name="Shape 42"/>
          <p:cNvSpPr/>
          <p:nvPr/>
        </p:nvSpPr>
        <p:spPr>
          <a:xfrm>
            <a:off x="645557" y="6157793"/>
            <a:ext cx="13339286" cy="525423"/>
          </a:xfrm>
          <a:prstGeom prst="rect">
            <a:avLst/>
          </a:prstGeom>
          <a:solidFill>
            <a:srgbClr val="FFFFFF">
              <a:alpha val="4000"/>
            </a:srgbClr>
          </a:solidFill>
          <a:ln/>
        </p:spPr>
      </p:sp>
      <p:sp>
        <p:nvSpPr>
          <p:cNvPr id="45" name="Text 43"/>
          <p:cNvSpPr/>
          <p:nvPr/>
        </p:nvSpPr>
        <p:spPr>
          <a:xfrm>
            <a:off x="827842" y="6274713"/>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SEEK (S32)</a:t>
            </a:r>
            <a:endParaRPr lang="en-US" sz="1400" dirty="0"/>
          </a:p>
        </p:txBody>
      </p:sp>
      <p:sp>
        <p:nvSpPr>
          <p:cNvPr id="46" name="Text 44"/>
          <p:cNvSpPr/>
          <p:nvPr/>
        </p:nvSpPr>
        <p:spPr>
          <a:xfrm>
            <a:off x="3499485" y="6274713"/>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Comm. Services (S3)</a:t>
            </a:r>
            <a:endParaRPr lang="en-US" sz="1400" dirty="0"/>
          </a:p>
        </p:txBody>
      </p:sp>
      <p:sp>
        <p:nvSpPr>
          <p:cNvPr id="47" name="Text 45"/>
          <p:cNvSpPr/>
          <p:nvPr/>
        </p:nvSpPr>
        <p:spPr>
          <a:xfrm>
            <a:off x="6167318" y="6274713"/>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R2</a:t>
            </a:r>
            <a:endParaRPr lang="en-US" sz="1400" dirty="0"/>
          </a:p>
        </p:txBody>
      </p:sp>
      <p:sp>
        <p:nvSpPr>
          <p:cNvPr id="48" name="Text 46"/>
          <p:cNvSpPr/>
          <p:nvPr/>
        </p:nvSpPr>
        <p:spPr>
          <a:xfrm>
            <a:off x="8835152" y="6274713"/>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-0.0007</a:t>
            </a:r>
            <a:endParaRPr lang="en-US" sz="1400" dirty="0"/>
          </a:p>
        </p:txBody>
      </p:sp>
      <p:sp>
        <p:nvSpPr>
          <p:cNvPr id="49" name="Text 47"/>
          <p:cNvSpPr/>
          <p:nvPr/>
        </p:nvSpPr>
        <p:spPr>
          <a:xfrm>
            <a:off x="11502985" y="6274713"/>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0.0849</a:t>
            </a:r>
            <a:endParaRPr lang="en-US" sz="1400" dirty="0"/>
          </a:p>
        </p:txBody>
      </p:sp>
      <p:sp>
        <p:nvSpPr>
          <p:cNvPr id="50" name="Shape 48"/>
          <p:cNvSpPr/>
          <p:nvPr/>
        </p:nvSpPr>
        <p:spPr>
          <a:xfrm>
            <a:off x="645557" y="6683216"/>
            <a:ext cx="13339286" cy="525423"/>
          </a:xfrm>
          <a:prstGeom prst="rect">
            <a:avLst/>
          </a:prstGeom>
          <a:solidFill>
            <a:srgbClr val="000000">
              <a:alpha val="4000"/>
            </a:srgbClr>
          </a:solidFill>
          <a:ln/>
        </p:spPr>
      </p:sp>
      <p:sp>
        <p:nvSpPr>
          <p:cNvPr id="51" name="Text 49"/>
          <p:cNvSpPr/>
          <p:nvPr/>
        </p:nvSpPr>
        <p:spPr>
          <a:xfrm>
            <a:off x="827842" y="6800136"/>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Comm. Bank (S41)</a:t>
            </a:r>
            <a:endParaRPr lang="en-US" sz="1400" dirty="0"/>
          </a:p>
        </p:txBody>
      </p:sp>
      <p:sp>
        <p:nvSpPr>
          <p:cNvPr id="52" name="Text 50"/>
          <p:cNvSpPr/>
          <p:nvPr/>
        </p:nvSpPr>
        <p:spPr>
          <a:xfrm>
            <a:off x="3499485" y="6800136"/>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Financials (S4)</a:t>
            </a:r>
            <a:endParaRPr lang="en-US" sz="1400" dirty="0"/>
          </a:p>
        </p:txBody>
      </p:sp>
      <p:sp>
        <p:nvSpPr>
          <p:cNvPr id="53" name="Text 51"/>
          <p:cNvSpPr/>
          <p:nvPr/>
        </p:nvSpPr>
        <p:spPr>
          <a:xfrm>
            <a:off x="6167318" y="6800136"/>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R1</a:t>
            </a:r>
            <a:endParaRPr lang="en-US" sz="1400" dirty="0"/>
          </a:p>
        </p:txBody>
      </p:sp>
      <p:sp>
        <p:nvSpPr>
          <p:cNvPr id="54" name="Text 52"/>
          <p:cNvSpPr/>
          <p:nvPr/>
        </p:nvSpPr>
        <p:spPr>
          <a:xfrm>
            <a:off x="8835152" y="6800136"/>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0.0156</a:t>
            </a:r>
            <a:endParaRPr lang="en-US" sz="1400" dirty="0"/>
          </a:p>
        </p:txBody>
      </p:sp>
      <p:sp>
        <p:nvSpPr>
          <p:cNvPr id="55" name="Text 53"/>
          <p:cNvSpPr/>
          <p:nvPr/>
        </p:nvSpPr>
        <p:spPr>
          <a:xfrm>
            <a:off x="11502985" y="6800136"/>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0.063</a:t>
            </a:r>
            <a:endParaRPr lang="en-US" sz="1400" dirty="0"/>
          </a:p>
        </p:txBody>
      </p:sp>
      <p:sp>
        <p:nvSpPr>
          <p:cNvPr id="56" name="Shape 54"/>
          <p:cNvSpPr/>
          <p:nvPr/>
        </p:nvSpPr>
        <p:spPr>
          <a:xfrm>
            <a:off x="645557" y="7208639"/>
            <a:ext cx="13339286" cy="525423"/>
          </a:xfrm>
          <a:prstGeom prst="rect">
            <a:avLst/>
          </a:prstGeom>
          <a:solidFill>
            <a:srgbClr val="FFFFFF">
              <a:alpha val="4000"/>
            </a:srgbClr>
          </a:solidFill>
          <a:ln/>
        </p:spPr>
      </p:sp>
      <p:sp>
        <p:nvSpPr>
          <p:cNvPr id="57" name="Text 55"/>
          <p:cNvSpPr/>
          <p:nvPr/>
        </p:nvSpPr>
        <p:spPr>
          <a:xfrm>
            <a:off x="827842" y="7325558"/>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ZIP (S42)</a:t>
            </a:r>
            <a:endParaRPr lang="en-US" sz="1400" dirty="0"/>
          </a:p>
        </p:txBody>
      </p:sp>
      <p:sp>
        <p:nvSpPr>
          <p:cNvPr id="58" name="Text 56"/>
          <p:cNvSpPr/>
          <p:nvPr/>
        </p:nvSpPr>
        <p:spPr>
          <a:xfrm>
            <a:off x="3499485" y="7325558"/>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Financials (S4)</a:t>
            </a:r>
            <a:endParaRPr lang="en-US" sz="1400" dirty="0"/>
          </a:p>
        </p:txBody>
      </p:sp>
      <p:sp>
        <p:nvSpPr>
          <p:cNvPr id="59" name="Text 57"/>
          <p:cNvSpPr/>
          <p:nvPr/>
        </p:nvSpPr>
        <p:spPr>
          <a:xfrm>
            <a:off x="6167318" y="7325558"/>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R3</a:t>
            </a:r>
            <a:endParaRPr lang="en-US" sz="1400" dirty="0"/>
          </a:p>
        </p:txBody>
      </p:sp>
      <p:sp>
        <p:nvSpPr>
          <p:cNvPr id="60" name="Text 58"/>
          <p:cNvSpPr/>
          <p:nvPr/>
        </p:nvSpPr>
        <p:spPr>
          <a:xfrm>
            <a:off x="8835152" y="7325558"/>
            <a:ext cx="229588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0.0205</a:t>
            </a:r>
            <a:endParaRPr lang="en-US" sz="1400" dirty="0"/>
          </a:p>
        </p:txBody>
      </p:sp>
      <p:sp>
        <p:nvSpPr>
          <p:cNvPr id="61" name="Text 59"/>
          <p:cNvSpPr/>
          <p:nvPr/>
        </p:nvSpPr>
        <p:spPr>
          <a:xfrm>
            <a:off x="11502985" y="7325558"/>
            <a:ext cx="2299692" cy="291584"/>
          </a:xfrm>
          <a:prstGeom prst="rect">
            <a:avLst/>
          </a:prstGeom>
          <a:noFill/>
          <a:ln/>
        </p:spPr>
        <p:txBody>
          <a:bodyPr wrap="non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0.3346</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23768"/>
            <a:ext cx="5750481" cy="460772"/>
          </a:xfrm>
          <a:prstGeom prst="rect">
            <a:avLst/>
          </a:prstGeom>
          <a:noFill/>
          <a:ln/>
        </p:spPr>
        <p:txBody>
          <a:bodyPr wrap="none" lIns="0" tIns="0" rIns="0" bIns="0" rtlCol="0" anchor="t"/>
          <a:lstStyle/>
          <a:p>
            <a:pPr algn="l" indent="0" marL="0">
              <a:lnSpc>
                <a:spcPts val="3600"/>
              </a:lnSpc>
              <a:buNone/>
            </a:pPr>
            <a:r>
              <a:rPr lang="en-US" sz="2900" dirty="0">
                <a:solidFill>
                  <a:srgbClr val="F2F0F4"/>
                </a:solidFill>
                <a:latin typeface="Montserrat" pitchFamily="34" charset="0"/>
                <a:ea typeface="Montserrat" pitchFamily="34" charset="-122"/>
                <a:cs typeface="Montserrat" pitchFamily="34" charset="-120"/>
              </a:rPr>
              <a:t>Risk Classification and Volatility</a:t>
            </a:r>
            <a:endParaRPr lang="en-US" sz="2900" dirty="0"/>
          </a:p>
        </p:txBody>
      </p:sp>
      <p:sp>
        <p:nvSpPr>
          <p:cNvPr id="3" name="Text 1"/>
          <p:cNvSpPr/>
          <p:nvPr/>
        </p:nvSpPr>
        <p:spPr>
          <a:xfrm>
            <a:off x="793790" y="1438275"/>
            <a:ext cx="8485942" cy="235744"/>
          </a:xfrm>
          <a:prstGeom prst="rect">
            <a:avLst/>
          </a:prstGeom>
          <a:noFill/>
          <a:ln/>
        </p:spPr>
        <p:txBody>
          <a:bodyPr wrap="non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Wide range of volatilities (0.0357 to 0.3346) ensures risk diversity.</a:t>
            </a:r>
            <a:endParaRPr lang="en-US" sz="1150" dirty="0"/>
          </a:p>
        </p:txBody>
      </p:sp>
      <p:pic>
        <p:nvPicPr>
          <p:cNvPr id="4" name="Image 0" descr="preencoded.png">    </p:cNvPr>
          <p:cNvPicPr>
            <a:picLocks noChangeAspect="1"/>
          </p:cNvPicPr>
          <p:nvPr/>
        </p:nvPicPr>
        <p:blipFill>
          <a:blip r:embed="rId1"/>
          <a:stretch>
            <a:fillRect/>
          </a:stretch>
        </p:blipFill>
        <p:spPr>
          <a:xfrm>
            <a:off x="11135678" y="1471493"/>
            <a:ext cx="2708434" cy="650200"/>
          </a:xfrm>
          <a:prstGeom prst="rect">
            <a:avLst/>
          </a:prstGeom>
        </p:spPr>
      </p:pic>
      <p:pic>
        <p:nvPicPr>
          <p:cNvPr id="5" name="Image 1" descr="preencoded.png">    </p:cNvPr>
          <p:cNvPicPr>
            <a:picLocks noChangeAspect="1"/>
          </p:cNvPicPr>
          <p:nvPr/>
        </p:nvPicPr>
        <p:blipFill>
          <a:blip r:embed="rId2"/>
          <a:stretch>
            <a:fillRect/>
          </a:stretch>
        </p:blipFill>
        <p:spPr>
          <a:xfrm>
            <a:off x="793909" y="2453402"/>
            <a:ext cx="13042583" cy="4750713"/>
          </a:xfrm>
          <a:prstGeom prst="rect">
            <a:avLst/>
          </a:prstGeom>
        </p:spPr>
      </p:pic>
      <p:sp>
        <p:nvSpPr>
          <p:cNvPr id="6" name="Text 2"/>
          <p:cNvSpPr/>
          <p:nvPr/>
        </p:nvSpPr>
        <p:spPr>
          <a:xfrm>
            <a:off x="793790" y="7369969"/>
            <a:ext cx="13042821" cy="235744"/>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14431"/>
            <a:ext cx="7556421" cy="2934653"/>
          </a:xfrm>
          <a:prstGeom prst="rect">
            <a:avLst/>
          </a:prstGeom>
          <a:noFill/>
          <a:ln/>
        </p:spPr>
        <p:txBody>
          <a:bodyPr wrap="square" lIns="0" tIns="0" rIns="0" bIns="0" rtlCol="0" anchor="t"/>
          <a:lstStyle/>
          <a:p>
            <a:pPr algn="l" indent="0" marL="0">
              <a:lnSpc>
                <a:spcPts val="7700"/>
              </a:lnSpc>
              <a:buNone/>
            </a:pPr>
            <a:r>
              <a:rPr lang="en-US" sz="6150" dirty="0">
                <a:solidFill>
                  <a:srgbClr val="F2F0F4"/>
                </a:solidFill>
                <a:latin typeface="Montserrat" pitchFamily="34" charset="0"/>
                <a:ea typeface="Montserrat" pitchFamily="34" charset="-122"/>
                <a:cs typeface="Montserrat" pitchFamily="34" charset="-120"/>
              </a:rPr>
              <a:t>Linear Programming Model</a:t>
            </a:r>
            <a:endParaRPr lang="en-US" sz="6150" dirty="0"/>
          </a:p>
        </p:txBody>
      </p:sp>
      <p:sp>
        <p:nvSpPr>
          <p:cNvPr id="4" name="Text 1"/>
          <p:cNvSpPr/>
          <p:nvPr/>
        </p:nvSpPr>
        <p:spPr>
          <a:xfrm>
            <a:off x="793790" y="5389245"/>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Optimizing investment allocation across sectors to maximize returns while managing risk constraints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80561"/>
            <a:ext cx="7717750" cy="602456"/>
          </a:xfrm>
          <a:prstGeom prst="rect">
            <a:avLst/>
          </a:prstGeom>
          <a:noFill/>
          <a:ln/>
        </p:spPr>
        <p:txBody>
          <a:bodyPr wrap="none" lIns="0" tIns="0" rIns="0" bIns="0" rtlCol="0" anchor="t"/>
          <a:lstStyle/>
          <a:p>
            <a:pPr algn="l" indent="0" marL="0">
              <a:lnSpc>
                <a:spcPts val="4700"/>
              </a:lnSpc>
              <a:buNone/>
            </a:pPr>
            <a:r>
              <a:rPr lang="en-US" sz="3750" dirty="0">
                <a:solidFill>
                  <a:srgbClr val="F2F0F4"/>
                </a:solidFill>
                <a:latin typeface="Montserrat" pitchFamily="34" charset="0"/>
                <a:ea typeface="Montserrat" pitchFamily="34" charset="-122"/>
                <a:cs typeface="Montserrat" pitchFamily="34" charset="-120"/>
              </a:rPr>
              <a:t>LP Model - Conceptual Diagram</a:t>
            </a:r>
            <a:endParaRPr lang="en-US" sz="3750" dirty="0"/>
          </a:p>
        </p:txBody>
      </p:sp>
      <p:pic>
        <p:nvPicPr>
          <p:cNvPr id="3" name="Image 0" descr="preencoded.png">    </p:cNvPr>
          <p:cNvPicPr>
            <a:picLocks noChangeAspect="1"/>
          </p:cNvPicPr>
          <p:nvPr/>
        </p:nvPicPr>
        <p:blipFill>
          <a:blip r:embed="rId1"/>
          <a:stretch>
            <a:fillRect/>
          </a:stretch>
        </p:blipFill>
        <p:spPr>
          <a:xfrm>
            <a:off x="2088118" y="1668542"/>
            <a:ext cx="10454164" cy="58803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0442" y="534591"/>
            <a:ext cx="8167926" cy="607457"/>
          </a:xfrm>
          <a:prstGeom prst="rect">
            <a:avLst/>
          </a:prstGeom>
          <a:noFill/>
          <a:ln/>
        </p:spPr>
        <p:txBody>
          <a:bodyPr wrap="none" lIns="0" tIns="0" rIns="0" bIns="0" rtlCol="0" anchor="t"/>
          <a:lstStyle/>
          <a:p>
            <a:pPr algn="l" indent="0" marL="0">
              <a:lnSpc>
                <a:spcPts val="4750"/>
              </a:lnSpc>
              <a:buNone/>
            </a:pPr>
            <a:r>
              <a:rPr lang="en-US" sz="3800" dirty="0">
                <a:solidFill>
                  <a:srgbClr val="F2F0F4"/>
                </a:solidFill>
                <a:latin typeface="Montserrat" pitchFamily="34" charset="0"/>
                <a:ea typeface="Montserrat" pitchFamily="34" charset="-122"/>
                <a:cs typeface="Montserrat" pitchFamily="34" charset="-120"/>
              </a:rPr>
              <a:t>LP Model - Algebraic Formulation</a:t>
            </a:r>
            <a:endParaRPr lang="en-US" sz="3800" dirty="0"/>
          </a:p>
        </p:txBody>
      </p:sp>
      <p:pic>
        <p:nvPicPr>
          <p:cNvPr id="3" name="Image 0" descr="preencoded.png">    </p:cNvPr>
          <p:cNvPicPr>
            <a:picLocks noChangeAspect="1"/>
          </p:cNvPicPr>
          <p:nvPr/>
        </p:nvPicPr>
        <p:blipFill>
          <a:blip r:embed="rId1"/>
          <a:stretch>
            <a:fillRect/>
          </a:stretch>
        </p:blipFill>
        <p:spPr>
          <a:xfrm>
            <a:off x="680442" y="1652349"/>
            <a:ext cx="4799767" cy="1534358"/>
          </a:xfrm>
          <a:prstGeom prst="rect">
            <a:avLst/>
          </a:prstGeom>
        </p:spPr>
      </p:pic>
      <p:sp>
        <p:nvSpPr>
          <p:cNvPr id="4" name="Text 1"/>
          <p:cNvSpPr/>
          <p:nvPr/>
        </p:nvSpPr>
        <p:spPr>
          <a:xfrm>
            <a:off x="7559993" y="1608534"/>
            <a:ext cx="6397585" cy="932974"/>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Max Z=0.04553wS11+0.0564wS12+0.0116wS21+0.019wS22+0.0055wS31−0.0007wS32+0.0156wS41+0.0205wS42</a:t>
            </a:r>
            <a:endParaRPr lang="en-US" sz="1500" dirty="0"/>
          </a:p>
        </p:txBody>
      </p:sp>
      <p:sp>
        <p:nvSpPr>
          <p:cNvPr id="5" name="Text 2"/>
          <p:cNvSpPr/>
          <p:nvPr/>
        </p:nvSpPr>
        <p:spPr>
          <a:xfrm>
            <a:off x="680442" y="3697010"/>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F2F0F4"/>
                </a:solidFill>
                <a:latin typeface="Montserrat" pitchFamily="34" charset="0"/>
                <a:ea typeface="Montserrat" pitchFamily="34" charset="-122"/>
                <a:cs typeface="Montserrat" pitchFamily="34" charset="-120"/>
              </a:rPr>
              <a:t>Constraints</a:t>
            </a:r>
            <a:endParaRPr lang="en-US" sz="2250" dirty="0"/>
          </a:p>
        </p:txBody>
      </p:sp>
      <p:sp>
        <p:nvSpPr>
          <p:cNvPr id="6" name="Text 3"/>
          <p:cNvSpPr/>
          <p:nvPr/>
        </p:nvSpPr>
        <p:spPr>
          <a:xfrm>
            <a:off x="680442" y="4353044"/>
            <a:ext cx="132695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R1 has the highest allocation (wS31+wS41)≥(wS11+wS21+wS22+wS32), (wS31+wS41)≥(wS12+wS42)</a:t>
            </a:r>
            <a:endParaRPr lang="en-US" sz="1500" dirty="0"/>
          </a:p>
        </p:txBody>
      </p:sp>
      <p:sp>
        <p:nvSpPr>
          <p:cNvPr id="7" name="Text 4"/>
          <p:cNvSpPr/>
          <p:nvPr/>
        </p:nvSpPr>
        <p:spPr>
          <a:xfrm>
            <a:off x="680442" y="4732020"/>
            <a:ext cx="132695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Each sector (except one) ≥ 15%:</a:t>
            </a:r>
            <a:endParaRPr lang="en-US" sz="1500" dirty="0"/>
          </a:p>
        </p:txBody>
      </p:sp>
      <p:sp>
        <p:nvSpPr>
          <p:cNvPr id="8" name="Text 5"/>
          <p:cNvSpPr/>
          <p:nvPr/>
        </p:nvSpPr>
        <p:spPr>
          <a:xfrm>
            <a:off x="680442" y="5110996"/>
            <a:ext cx="132695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S1: wS11+wS12≥0.15</a:t>
            </a:r>
            <a:endParaRPr lang="en-US" sz="1500" dirty="0"/>
          </a:p>
        </p:txBody>
      </p:sp>
      <p:sp>
        <p:nvSpPr>
          <p:cNvPr id="9" name="Text 6"/>
          <p:cNvSpPr/>
          <p:nvPr/>
        </p:nvSpPr>
        <p:spPr>
          <a:xfrm>
            <a:off x="680442" y="5489972"/>
            <a:ext cx="132695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S2: wS21+wS22≥0.15</a:t>
            </a:r>
            <a:endParaRPr lang="en-US" sz="1500" dirty="0"/>
          </a:p>
        </p:txBody>
      </p:sp>
      <p:sp>
        <p:nvSpPr>
          <p:cNvPr id="10" name="Text 7"/>
          <p:cNvSpPr/>
          <p:nvPr/>
        </p:nvSpPr>
        <p:spPr>
          <a:xfrm>
            <a:off x="680442" y="5868948"/>
            <a:ext cx="132695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S4: wS41+wS42≥0.15</a:t>
            </a:r>
            <a:endParaRPr lang="en-US" sz="1500" dirty="0"/>
          </a:p>
        </p:txBody>
      </p:sp>
      <p:sp>
        <p:nvSpPr>
          <p:cNvPr id="11" name="Text 8"/>
          <p:cNvSpPr/>
          <p:nvPr/>
        </p:nvSpPr>
        <p:spPr>
          <a:xfrm>
            <a:off x="680442" y="6247924"/>
            <a:ext cx="132695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S3: wS31+wS32≥0.20</a:t>
            </a:r>
            <a:endParaRPr lang="en-US" sz="1500" dirty="0"/>
          </a:p>
        </p:txBody>
      </p:sp>
      <p:sp>
        <p:nvSpPr>
          <p:cNvPr id="12" name="Text 9"/>
          <p:cNvSpPr/>
          <p:nvPr/>
        </p:nvSpPr>
        <p:spPr>
          <a:xfrm>
            <a:off x="680442" y="6626900"/>
            <a:ext cx="132695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Minimum investment per stock: wi≥0.05 for all (i)</a:t>
            </a:r>
            <a:endParaRPr lang="en-US" sz="1500" dirty="0"/>
          </a:p>
        </p:txBody>
      </p:sp>
      <p:sp>
        <p:nvSpPr>
          <p:cNvPr id="13" name="Text 10"/>
          <p:cNvSpPr/>
          <p:nvPr/>
        </p:nvSpPr>
        <p:spPr>
          <a:xfrm>
            <a:off x="680442" y="7005876"/>
            <a:ext cx="132695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financial service more than Healthcare: S4 ≥ S1 (wS41+wS42)≥(wS11+wS12)</a:t>
            </a:r>
            <a:endParaRPr lang="en-US" sz="1500" dirty="0"/>
          </a:p>
        </p:txBody>
      </p:sp>
      <p:sp>
        <p:nvSpPr>
          <p:cNvPr id="14" name="Text 11"/>
          <p:cNvSpPr/>
          <p:nvPr/>
        </p:nvSpPr>
        <p:spPr>
          <a:xfrm>
            <a:off x="680442" y="7384852"/>
            <a:ext cx="13269516" cy="310991"/>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CD7E5"/>
                </a:solidFill>
                <a:latin typeface="Heebo Light" pitchFamily="34" charset="0"/>
                <a:ea typeface="Heebo Light" pitchFamily="34" charset="-122"/>
                <a:cs typeface="Heebo Light" pitchFamily="34" charset="-120"/>
              </a:rPr>
              <a:t>Sum of weights = 1 ∑I wi =1</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11342"/>
            <a:ext cx="9022318"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LP Model – Solver Configuration</a:t>
            </a:r>
            <a:endParaRPr lang="en-US" sz="4450" dirty="0"/>
          </a:p>
        </p:txBody>
      </p:sp>
      <p:pic>
        <p:nvPicPr>
          <p:cNvPr id="3" name="Image 0" descr="preencoded.png">    </p:cNvPr>
          <p:cNvPicPr>
            <a:picLocks noChangeAspect="1"/>
          </p:cNvPicPr>
          <p:nvPr/>
        </p:nvPicPr>
        <p:blipFill>
          <a:blip r:embed="rId1"/>
          <a:stretch>
            <a:fillRect/>
          </a:stretch>
        </p:blipFill>
        <p:spPr>
          <a:xfrm>
            <a:off x="793790" y="2515433"/>
            <a:ext cx="8148161" cy="3401854"/>
          </a:xfrm>
          <a:prstGeom prst="rect">
            <a:avLst/>
          </a:prstGeom>
        </p:spPr>
      </p:pic>
      <p:pic>
        <p:nvPicPr>
          <p:cNvPr id="4" name="Image 1" descr="preencoded.png">    </p:cNvPr>
          <p:cNvPicPr>
            <a:picLocks noChangeAspect="1"/>
          </p:cNvPicPr>
          <p:nvPr/>
        </p:nvPicPr>
        <p:blipFill>
          <a:blip r:embed="rId2"/>
          <a:stretch>
            <a:fillRect/>
          </a:stretch>
        </p:blipFill>
        <p:spPr>
          <a:xfrm>
            <a:off x="9502973" y="2515433"/>
            <a:ext cx="4341138" cy="42476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3663" y="576501"/>
            <a:ext cx="7296626" cy="655082"/>
          </a:xfrm>
          <a:prstGeom prst="rect">
            <a:avLst/>
          </a:prstGeom>
          <a:noFill/>
          <a:ln/>
        </p:spPr>
        <p:txBody>
          <a:bodyPr wrap="none" lIns="0" tIns="0" rIns="0" bIns="0" rtlCol="0" anchor="t"/>
          <a:lstStyle/>
          <a:p>
            <a:pPr algn="l" indent="0" marL="0">
              <a:lnSpc>
                <a:spcPts val="5150"/>
              </a:lnSpc>
              <a:buNone/>
            </a:pPr>
            <a:r>
              <a:rPr lang="en-US" sz="4100" dirty="0">
                <a:solidFill>
                  <a:srgbClr val="F2F0F4"/>
                </a:solidFill>
                <a:latin typeface="Montserrat" pitchFamily="34" charset="0"/>
                <a:ea typeface="Montserrat" pitchFamily="34" charset="-122"/>
                <a:cs typeface="Montserrat" pitchFamily="34" charset="-120"/>
              </a:rPr>
              <a:t>Optimal Portfolio Allocation</a:t>
            </a:r>
            <a:endParaRPr lang="en-US" sz="4100" dirty="0"/>
          </a:p>
        </p:txBody>
      </p:sp>
      <p:sp>
        <p:nvSpPr>
          <p:cNvPr id="3" name="Shape 1"/>
          <p:cNvSpPr/>
          <p:nvPr/>
        </p:nvSpPr>
        <p:spPr>
          <a:xfrm>
            <a:off x="733663" y="1650802"/>
            <a:ext cx="13163074" cy="5434132"/>
          </a:xfrm>
          <a:prstGeom prst="roundRect">
            <a:avLst>
              <a:gd name="adj" fmla="val 1620"/>
            </a:avLst>
          </a:prstGeom>
          <a:noFill/>
          <a:ln w="7620">
            <a:solidFill>
              <a:srgbClr val="FFFFFF">
                <a:alpha val="24000"/>
              </a:srgbClr>
            </a:solidFill>
            <a:prstDash val="solid"/>
          </a:ln>
        </p:spPr>
      </p:sp>
      <p:sp>
        <p:nvSpPr>
          <p:cNvPr id="4" name="Shape 2"/>
          <p:cNvSpPr/>
          <p:nvPr/>
        </p:nvSpPr>
        <p:spPr>
          <a:xfrm>
            <a:off x="741283" y="1658422"/>
            <a:ext cx="13147834" cy="602099"/>
          </a:xfrm>
          <a:prstGeom prst="rect">
            <a:avLst/>
          </a:prstGeom>
          <a:solidFill>
            <a:srgbClr val="FFFFFF">
              <a:alpha val="4000"/>
            </a:srgbClr>
          </a:solidFill>
          <a:ln/>
        </p:spPr>
      </p:sp>
      <p:sp>
        <p:nvSpPr>
          <p:cNvPr id="5" name="Text 3"/>
          <p:cNvSpPr/>
          <p:nvPr/>
        </p:nvSpPr>
        <p:spPr>
          <a:xfrm>
            <a:off x="951190" y="1791772"/>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Asset</a:t>
            </a:r>
            <a:endParaRPr lang="en-US" sz="1650" dirty="0"/>
          </a:p>
        </p:txBody>
      </p:sp>
      <p:sp>
        <p:nvSpPr>
          <p:cNvPr id="6" name="Text 4"/>
          <p:cNvSpPr/>
          <p:nvPr/>
        </p:nvSpPr>
        <p:spPr>
          <a:xfrm>
            <a:off x="3584496" y="1791772"/>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Sector</a:t>
            </a:r>
            <a:endParaRPr lang="en-US" sz="1650" dirty="0"/>
          </a:p>
        </p:txBody>
      </p:sp>
      <p:sp>
        <p:nvSpPr>
          <p:cNvPr id="7" name="Text 5"/>
          <p:cNvSpPr/>
          <p:nvPr/>
        </p:nvSpPr>
        <p:spPr>
          <a:xfrm>
            <a:off x="6213991" y="1791772"/>
            <a:ext cx="2202775" cy="335399"/>
          </a:xfrm>
          <a:prstGeom prst="rect">
            <a:avLst/>
          </a:prstGeom>
          <a:noFill/>
          <a:ln/>
        </p:spPr>
        <p:txBody>
          <a:bodyPr wrap="none" lIns="0" tIns="0" rIns="0" bIns="0" rtlCol="0" anchor="t"/>
          <a:lstStyle/>
          <a:p>
            <a:pPr algn="l" indent="0" marL="0">
              <a:lnSpc>
                <a:spcPts val="2600"/>
              </a:lnSpc>
              <a:buNone/>
            </a:pPr>
            <a:r>
              <a:rPr lang="en-US" sz="1650" b="1" dirty="0">
                <a:solidFill>
                  <a:srgbClr val="DCD7E5"/>
                </a:solidFill>
                <a:latin typeface="Heebo Light" pitchFamily="34" charset="0"/>
                <a:ea typeface="Heebo Light" pitchFamily="34" charset="-122"/>
                <a:cs typeface="Heebo Light" pitchFamily="34" charset="-120"/>
              </a:rPr>
              <a:t>Risk Group</a:t>
            </a:r>
            <a:endParaRPr lang="en-US" sz="1650" dirty="0"/>
          </a:p>
        </p:txBody>
      </p:sp>
      <p:sp>
        <p:nvSpPr>
          <p:cNvPr id="8" name="Text 6"/>
          <p:cNvSpPr/>
          <p:nvPr/>
        </p:nvSpPr>
        <p:spPr>
          <a:xfrm>
            <a:off x="8843486" y="1791772"/>
            <a:ext cx="2202775" cy="335399"/>
          </a:xfrm>
          <a:prstGeom prst="rect">
            <a:avLst/>
          </a:prstGeom>
          <a:noFill/>
          <a:ln/>
        </p:spPr>
        <p:txBody>
          <a:bodyPr wrap="none" lIns="0" tIns="0" rIns="0" bIns="0" rtlCol="0" anchor="t"/>
          <a:lstStyle/>
          <a:p>
            <a:pPr algn="l" indent="0" marL="0">
              <a:lnSpc>
                <a:spcPts val="2600"/>
              </a:lnSpc>
              <a:buNone/>
            </a:pPr>
            <a:r>
              <a:rPr lang="en-US" sz="1650" b="1" dirty="0">
                <a:solidFill>
                  <a:srgbClr val="DCD7E5"/>
                </a:solidFill>
                <a:latin typeface="Heebo Light" pitchFamily="34" charset="0"/>
                <a:ea typeface="Heebo Light" pitchFamily="34" charset="-122"/>
                <a:cs typeface="Heebo Light" pitchFamily="34" charset="-120"/>
              </a:rPr>
              <a:t>Weight (%)</a:t>
            </a:r>
            <a:endParaRPr lang="en-US" sz="1650" dirty="0"/>
          </a:p>
        </p:txBody>
      </p:sp>
      <p:sp>
        <p:nvSpPr>
          <p:cNvPr id="9" name="Text 7"/>
          <p:cNvSpPr/>
          <p:nvPr/>
        </p:nvSpPr>
        <p:spPr>
          <a:xfrm>
            <a:off x="11472982" y="1791772"/>
            <a:ext cx="2206585" cy="335399"/>
          </a:xfrm>
          <a:prstGeom prst="rect">
            <a:avLst/>
          </a:prstGeom>
          <a:noFill/>
          <a:ln/>
        </p:spPr>
        <p:txBody>
          <a:bodyPr wrap="none" lIns="0" tIns="0" rIns="0" bIns="0" rtlCol="0" anchor="t"/>
          <a:lstStyle/>
          <a:p>
            <a:pPr algn="l" indent="0" marL="0">
              <a:lnSpc>
                <a:spcPts val="2600"/>
              </a:lnSpc>
              <a:buNone/>
            </a:pPr>
            <a:r>
              <a:rPr lang="en-US" sz="1650" b="1" dirty="0">
                <a:solidFill>
                  <a:srgbClr val="DCD7E5"/>
                </a:solidFill>
                <a:latin typeface="Heebo Light" pitchFamily="34" charset="0"/>
                <a:ea typeface="Heebo Light" pitchFamily="34" charset="-122"/>
                <a:cs typeface="Heebo Light" pitchFamily="34" charset="-120"/>
              </a:rPr>
              <a:t>4-Year Return</a:t>
            </a:r>
            <a:endParaRPr lang="en-US" sz="1650" dirty="0"/>
          </a:p>
        </p:txBody>
      </p:sp>
      <p:sp>
        <p:nvSpPr>
          <p:cNvPr id="10" name="Shape 8"/>
          <p:cNvSpPr/>
          <p:nvPr/>
        </p:nvSpPr>
        <p:spPr>
          <a:xfrm>
            <a:off x="741283" y="2260521"/>
            <a:ext cx="13147834" cy="602099"/>
          </a:xfrm>
          <a:prstGeom prst="rect">
            <a:avLst/>
          </a:prstGeom>
          <a:solidFill>
            <a:srgbClr val="000000">
              <a:alpha val="4000"/>
            </a:srgbClr>
          </a:solidFill>
          <a:ln/>
        </p:spPr>
      </p:sp>
      <p:sp>
        <p:nvSpPr>
          <p:cNvPr id="11" name="Text 9"/>
          <p:cNvSpPr/>
          <p:nvPr/>
        </p:nvSpPr>
        <p:spPr>
          <a:xfrm>
            <a:off x="951190" y="2393871"/>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Pro Medicus (PME)</a:t>
            </a:r>
            <a:endParaRPr lang="en-US" sz="1650" dirty="0"/>
          </a:p>
        </p:txBody>
      </p:sp>
      <p:sp>
        <p:nvSpPr>
          <p:cNvPr id="12" name="Text 10"/>
          <p:cNvSpPr/>
          <p:nvPr/>
        </p:nvSpPr>
        <p:spPr>
          <a:xfrm>
            <a:off x="3584496" y="2393871"/>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Healthcare</a:t>
            </a:r>
            <a:endParaRPr lang="en-US" sz="1650" dirty="0"/>
          </a:p>
        </p:txBody>
      </p:sp>
      <p:sp>
        <p:nvSpPr>
          <p:cNvPr id="13" name="Text 11"/>
          <p:cNvSpPr/>
          <p:nvPr/>
        </p:nvSpPr>
        <p:spPr>
          <a:xfrm>
            <a:off x="6213991" y="2393871"/>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R2</a:t>
            </a:r>
            <a:endParaRPr lang="en-US" sz="1650" dirty="0"/>
          </a:p>
        </p:txBody>
      </p:sp>
      <p:sp>
        <p:nvSpPr>
          <p:cNvPr id="14" name="Text 12"/>
          <p:cNvSpPr/>
          <p:nvPr/>
        </p:nvSpPr>
        <p:spPr>
          <a:xfrm>
            <a:off x="8843486" y="2393871"/>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22.5%</a:t>
            </a:r>
            <a:endParaRPr lang="en-US" sz="1650" dirty="0"/>
          </a:p>
        </p:txBody>
      </p:sp>
      <p:sp>
        <p:nvSpPr>
          <p:cNvPr id="15" name="Text 13"/>
          <p:cNvSpPr/>
          <p:nvPr/>
        </p:nvSpPr>
        <p:spPr>
          <a:xfrm>
            <a:off x="11472982" y="2393871"/>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4.55%</a:t>
            </a:r>
            <a:endParaRPr lang="en-US" sz="1650" dirty="0"/>
          </a:p>
        </p:txBody>
      </p:sp>
      <p:sp>
        <p:nvSpPr>
          <p:cNvPr id="16" name="Shape 14"/>
          <p:cNvSpPr/>
          <p:nvPr/>
        </p:nvSpPr>
        <p:spPr>
          <a:xfrm>
            <a:off x="741283" y="2862620"/>
            <a:ext cx="13147834" cy="602099"/>
          </a:xfrm>
          <a:prstGeom prst="rect">
            <a:avLst/>
          </a:prstGeom>
          <a:solidFill>
            <a:srgbClr val="FFFFFF">
              <a:alpha val="4000"/>
            </a:srgbClr>
          </a:solidFill>
          <a:ln/>
        </p:spPr>
      </p:sp>
      <p:sp>
        <p:nvSpPr>
          <p:cNvPr id="17" name="Text 15"/>
          <p:cNvSpPr/>
          <p:nvPr/>
        </p:nvSpPr>
        <p:spPr>
          <a:xfrm>
            <a:off x="951190" y="2995970"/>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Telix (TLX)</a:t>
            </a:r>
            <a:endParaRPr lang="en-US" sz="1650" dirty="0"/>
          </a:p>
        </p:txBody>
      </p:sp>
      <p:sp>
        <p:nvSpPr>
          <p:cNvPr id="18" name="Text 16"/>
          <p:cNvSpPr/>
          <p:nvPr/>
        </p:nvSpPr>
        <p:spPr>
          <a:xfrm>
            <a:off x="3584496" y="2995970"/>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Healthcare</a:t>
            </a:r>
            <a:endParaRPr lang="en-US" sz="1650" dirty="0"/>
          </a:p>
        </p:txBody>
      </p:sp>
      <p:sp>
        <p:nvSpPr>
          <p:cNvPr id="19" name="Text 17"/>
          <p:cNvSpPr/>
          <p:nvPr/>
        </p:nvSpPr>
        <p:spPr>
          <a:xfrm>
            <a:off x="6213991" y="2995970"/>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R3</a:t>
            </a:r>
            <a:endParaRPr lang="en-US" sz="1650" dirty="0"/>
          </a:p>
        </p:txBody>
      </p:sp>
      <p:sp>
        <p:nvSpPr>
          <p:cNvPr id="20" name="Text 18"/>
          <p:cNvSpPr/>
          <p:nvPr/>
        </p:nvSpPr>
        <p:spPr>
          <a:xfrm>
            <a:off x="8843486" y="2995970"/>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10.0%</a:t>
            </a:r>
            <a:endParaRPr lang="en-US" sz="1650" dirty="0"/>
          </a:p>
        </p:txBody>
      </p:sp>
      <p:sp>
        <p:nvSpPr>
          <p:cNvPr id="21" name="Text 19"/>
          <p:cNvSpPr/>
          <p:nvPr/>
        </p:nvSpPr>
        <p:spPr>
          <a:xfrm>
            <a:off x="11472982" y="2995970"/>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5.64%</a:t>
            </a:r>
            <a:endParaRPr lang="en-US" sz="1650" dirty="0"/>
          </a:p>
        </p:txBody>
      </p:sp>
      <p:sp>
        <p:nvSpPr>
          <p:cNvPr id="22" name="Shape 20"/>
          <p:cNvSpPr/>
          <p:nvPr/>
        </p:nvSpPr>
        <p:spPr>
          <a:xfrm>
            <a:off x="741283" y="3464719"/>
            <a:ext cx="13147834" cy="602099"/>
          </a:xfrm>
          <a:prstGeom prst="rect">
            <a:avLst/>
          </a:prstGeom>
          <a:solidFill>
            <a:srgbClr val="000000">
              <a:alpha val="4000"/>
            </a:srgbClr>
          </a:solidFill>
          <a:ln/>
        </p:spPr>
      </p:sp>
      <p:sp>
        <p:nvSpPr>
          <p:cNvPr id="23" name="Text 21"/>
          <p:cNvSpPr/>
          <p:nvPr/>
        </p:nvSpPr>
        <p:spPr>
          <a:xfrm>
            <a:off x="951190" y="3598069"/>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Xero (XRO)</a:t>
            </a:r>
            <a:endParaRPr lang="en-US" sz="1650" dirty="0"/>
          </a:p>
        </p:txBody>
      </p:sp>
      <p:sp>
        <p:nvSpPr>
          <p:cNvPr id="24" name="Text 22"/>
          <p:cNvSpPr/>
          <p:nvPr/>
        </p:nvSpPr>
        <p:spPr>
          <a:xfrm>
            <a:off x="3584496" y="3598069"/>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Technology</a:t>
            </a:r>
            <a:endParaRPr lang="en-US" sz="1650" dirty="0"/>
          </a:p>
        </p:txBody>
      </p:sp>
      <p:sp>
        <p:nvSpPr>
          <p:cNvPr id="25" name="Text 23"/>
          <p:cNvSpPr/>
          <p:nvPr/>
        </p:nvSpPr>
        <p:spPr>
          <a:xfrm>
            <a:off x="6213991" y="3598069"/>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R2</a:t>
            </a:r>
            <a:endParaRPr lang="en-US" sz="1650" dirty="0"/>
          </a:p>
        </p:txBody>
      </p:sp>
      <p:sp>
        <p:nvSpPr>
          <p:cNvPr id="26" name="Text 24"/>
          <p:cNvSpPr/>
          <p:nvPr/>
        </p:nvSpPr>
        <p:spPr>
          <a:xfrm>
            <a:off x="8843486" y="3598069"/>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5.0%</a:t>
            </a:r>
            <a:endParaRPr lang="en-US" sz="1650" dirty="0"/>
          </a:p>
        </p:txBody>
      </p:sp>
      <p:sp>
        <p:nvSpPr>
          <p:cNvPr id="27" name="Text 25"/>
          <p:cNvSpPr/>
          <p:nvPr/>
        </p:nvSpPr>
        <p:spPr>
          <a:xfrm>
            <a:off x="11472982" y="3598069"/>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1.16%</a:t>
            </a:r>
            <a:endParaRPr lang="en-US" sz="1650" dirty="0"/>
          </a:p>
        </p:txBody>
      </p:sp>
      <p:sp>
        <p:nvSpPr>
          <p:cNvPr id="28" name="Shape 26"/>
          <p:cNvSpPr/>
          <p:nvPr/>
        </p:nvSpPr>
        <p:spPr>
          <a:xfrm>
            <a:off x="741283" y="4066818"/>
            <a:ext cx="13147834" cy="602099"/>
          </a:xfrm>
          <a:prstGeom prst="rect">
            <a:avLst/>
          </a:prstGeom>
          <a:solidFill>
            <a:srgbClr val="FFFFFF">
              <a:alpha val="4000"/>
            </a:srgbClr>
          </a:solidFill>
          <a:ln/>
        </p:spPr>
      </p:sp>
      <p:sp>
        <p:nvSpPr>
          <p:cNvPr id="29" name="Text 27"/>
          <p:cNvSpPr/>
          <p:nvPr/>
        </p:nvSpPr>
        <p:spPr>
          <a:xfrm>
            <a:off x="951190" y="4200168"/>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COSOL (COS)</a:t>
            </a:r>
            <a:endParaRPr lang="en-US" sz="1650" dirty="0"/>
          </a:p>
        </p:txBody>
      </p:sp>
      <p:sp>
        <p:nvSpPr>
          <p:cNvPr id="30" name="Text 28"/>
          <p:cNvSpPr/>
          <p:nvPr/>
        </p:nvSpPr>
        <p:spPr>
          <a:xfrm>
            <a:off x="3584496" y="4200168"/>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Technology</a:t>
            </a:r>
            <a:endParaRPr lang="en-US" sz="1650" dirty="0"/>
          </a:p>
        </p:txBody>
      </p:sp>
      <p:sp>
        <p:nvSpPr>
          <p:cNvPr id="31" name="Text 29"/>
          <p:cNvSpPr/>
          <p:nvPr/>
        </p:nvSpPr>
        <p:spPr>
          <a:xfrm>
            <a:off x="6213991" y="4200168"/>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R1</a:t>
            </a:r>
            <a:endParaRPr lang="en-US" sz="1650" dirty="0"/>
          </a:p>
        </p:txBody>
      </p:sp>
      <p:sp>
        <p:nvSpPr>
          <p:cNvPr id="32" name="Text 30"/>
          <p:cNvSpPr/>
          <p:nvPr/>
        </p:nvSpPr>
        <p:spPr>
          <a:xfrm>
            <a:off x="8843486" y="4200168"/>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10.0%</a:t>
            </a:r>
            <a:endParaRPr lang="en-US" sz="1650" dirty="0"/>
          </a:p>
        </p:txBody>
      </p:sp>
      <p:sp>
        <p:nvSpPr>
          <p:cNvPr id="33" name="Text 31"/>
          <p:cNvSpPr/>
          <p:nvPr/>
        </p:nvSpPr>
        <p:spPr>
          <a:xfrm>
            <a:off x="11472982" y="4200168"/>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1.90%</a:t>
            </a:r>
            <a:endParaRPr lang="en-US" sz="1650" dirty="0"/>
          </a:p>
        </p:txBody>
      </p:sp>
      <p:sp>
        <p:nvSpPr>
          <p:cNvPr id="34" name="Shape 32"/>
          <p:cNvSpPr/>
          <p:nvPr/>
        </p:nvSpPr>
        <p:spPr>
          <a:xfrm>
            <a:off x="741283" y="4668917"/>
            <a:ext cx="13147834" cy="602099"/>
          </a:xfrm>
          <a:prstGeom prst="rect">
            <a:avLst/>
          </a:prstGeom>
          <a:solidFill>
            <a:srgbClr val="000000">
              <a:alpha val="4000"/>
            </a:srgbClr>
          </a:solidFill>
          <a:ln/>
        </p:spPr>
      </p:sp>
      <p:sp>
        <p:nvSpPr>
          <p:cNvPr id="35" name="Text 33"/>
          <p:cNvSpPr/>
          <p:nvPr/>
        </p:nvSpPr>
        <p:spPr>
          <a:xfrm>
            <a:off x="951190" y="4802267"/>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Telstra (TLS)</a:t>
            </a:r>
            <a:endParaRPr lang="en-US" sz="1650" dirty="0"/>
          </a:p>
        </p:txBody>
      </p:sp>
      <p:sp>
        <p:nvSpPr>
          <p:cNvPr id="36" name="Text 34"/>
          <p:cNvSpPr/>
          <p:nvPr/>
        </p:nvSpPr>
        <p:spPr>
          <a:xfrm>
            <a:off x="3584496" y="4802267"/>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Comms</a:t>
            </a:r>
            <a:endParaRPr lang="en-US" sz="1650" dirty="0"/>
          </a:p>
        </p:txBody>
      </p:sp>
      <p:sp>
        <p:nvSpPr>
          <p:cNvPr id="37" name="Text 35"/>
          <p:cNvSpPr/>
          <p:nvPr/>
        </p:nvSpPr>
        <p:spPr>
          <a:xfrm>
            <a:off x="6213991" y="4802267"/>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R1</a:t>
            </a:r>
            <a:endParaRPr lang="en-US" sz="1650" dirty="0"/>
          </a:p>
        </p:txBody>
      </p:sp>
      <p:sp>
        <p:nvSpPr>
          <p:cNvPr id="38" name="Text 36"/>
          <p:cNvSpPr/>
          <p:nvPr/>
        </p:nvSpPr>
        <p:spPr>
          <a:xfrm>
            <a:off x="8843486" y="4802267"/>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15.0%</a:t>
            </a:r>
            <a:endParaRPr lang="en-US" sz="1650" dirty="0"/>
          </a:p>
        </p:txBody>
      </p:sp>
      <p:sp>
        <p:nvSpPr>
          <p:cNvPr id="39" name="Text 37"/>
          <p:cNvSpPr/>
          <p:nvPr/>
        </p:nvSpPr>
        <p:spPr>
          <a:xfrm>
            <a:off x="11472982" y="4802267"/>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0.55%</a:t>
            </a:r>
            <a:endParaRPr lang="en-US" sz="1650" dirty="0"/>
          </a:p>
        </p:txBody>
      </p:sp>
      <p:sp>
        <p:nvSpPr>
          <p:cNvPr id="40" name="Shape 38"/>
          <p:cNvSpPr/>
          <p:nvPr/>
        </p:nvSpPr>
        <p:spPr>
          <a:xfrm>
            <a:off x="741283" y="5271016"/>
            <a:ext cx="13147834" cy="602099"/>
          </a:xfrm>
          <a:prstGeom prst="rect">
            <a:avLst/>
          </a:prstGeom>
          <a:solidFill>
            <a:srgbClr val="FFFFFF">
              <a:alpha val="4000"/>
            </a:srgbClr>
          </a:solidFill>
          <a:ln/>
        </p:spPr>
      </p:sp>
      <p:sp>
        <p:nvSpPr>
          <p:cNvPr id="41" name="Text 39"/>
          <p:cNvSpPr/>
          <p:nvPr/>
        </p:nvSpPr>
        <p:spPr>
          <a:xfrm>
            <a:off x="951190" y="5404366"/>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SEEK (SEK)</a:t>
            </a:r>
            <a:endParaRPr lang="en-US" sz="1650" dirty="0"/>
          </a:p>
        </p:txBody>
      </p:sp>
      <p:sp>
        <p:nvSpPr>
          <p:cNvPr id="42" name="Text 40"/>
          <p:cNvSpPr/>
          <p:nvPr/>
        </p:nvSpPr>
        <p:spPr>
          <a:xfrm>
            <a:off x="3584496" y="5404366"/>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Comms</a:t>
            </a:r>
            <a:endParaRPr lang="en-US" sz="1650" dirty="0"/>
          </a:p>
        </p:txBody>
      </p:sp>
      <p:sp>
        <p:nvSpPr>
          <p:cNvPr id="43" name="Text 41"/>
          <p:cNvSpPr/>
          <p:nvPr/>
        </p:nvSpPr>
        <p:spPr>
          <a:xfrm>
            <a:off x="6213991" y="5404366"/>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R3</a:t>
            </a:r>
            <a:endParaRPr lang="en-US" sz="1650" dirty="0"/>
          </a:p>
        </p:txBody>
      </p:sp>
      <p:sp>
        <p:nvSpPr>
          <p:cNvPr id="44" name="Text 42"/>
          <p:cNvSpPr/>
          <p:nvPr/>
        </p:nvSpPr>
        <p:spPr>
          <a:xfrm>
            <a:off x="8843486" y="5404366"/>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5.0%</a:t>
            </a:r>
            <a:endParaRPr lang="en-US" sz="1650" dirty="0"/>
          </a:p>
        </p:txBody>
      </p:sp>
      <p:sp>
        <p:nvSpPr>
          <p:cNvPr id="45" name="Text 43"/>
          <p:cNvSpPr/>
          <p:nvPr/>
        </p:nvSpPr>
        <p:spPr>
          <a:xfrm>
            <a:off x="11472982" y="5404366"/>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-0.07%</a:t>
            </a:r>
            <a:endParaRPr lang="en-US" sz="1650" dirty="0"/>
          </a:p>
        </p:txBody>
      </p:sp>
      <p:sp>
        <p:nvSpPr>
          <p:cNvPr id="46" name="Shape 44"/>
          <p:cNvSpPr/>
          <p:nvPr/>
        </p:nvSpPr>
        <p:spPr>
          <a:xfrm>
            <a:off x="741283" y="5873115"/>
            <a:ext cx="13147834" cy="602099"/>
          </a:xfrm>
          <a:prstGeom prst="rect">
            <a:avLst/>
          </a:prstGeom>
          <a:solidFill>
            <a:srgbClr val="000000">
              <a:alpha val="4000"/>
            </a:srgbClr>
          </a:solidFill>
          <a:ln/>
        </p:spPr>
      </p:sp>
      <p:sp>
        <p:nvSpPr>
          <p:cNvPr id="47" name="Text 45"/>
          <p:cNvSpPr/>
          <p:nvPr/>
        </p:nvSpPr>
        <p:spPr>
          <a:xfrm>
            <a:off x="951190" y="6006465"/>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CBA</a:t>
            </a:r>
            <a:endParaRPr lang="en-US" sz="1650" dirty="0"/>
          </a:p>
        </p:txBody>
      </p:sp>
      <p:sp>
        <p:nvSpPr>
          <p:cNvPr id="48" name="Text 46"/>
          <p:cNvSpPr/>
          <p:nvPr/>
        </p:nvSpPr>
        <p:spPr>
          <a:xfrm>
            <a:off x="3584496" y="6006465"/>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Financials</a:t>
            </a:r>
            <a:endParaRPr lang="en-US" sz="1650" dirty="0"/>
          </a:p>
        </p:txBody>
      </p:sp>
      <p:sp>
        <p:nvSpPr>
          <p:cNvPr id="49" name="Text 47"/>
          <p:cNvSpPr/>
          <p:nvPr/>
        </p:nvSpPr>
        <p:spPr>
          <a:xfrm>
            <a:off x="6213991" y="6006465"/>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R1</a:t>
            </a:r>
            <a:endParaRPr lang="en-US" sz="1650" dirty="0"/>
          </a:p>
        </p:txBody>
      </p:sp>
      <p:sp>
        <p:nvSpPr>
          <p:cNvPr id="50" name="Text 48"/>
          <p:cNvSpPr/>
          <p:nvPr/>
        </p:nvSpPr>
        <p:spPr>
          <a:xfrm>
            <a:off x="8843486" y="6006465"/>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27.5%</a:t>
            </a:r>
            <a:endParaRPr lang="en-US" sz="1650" dirty="0"/>
          </a:p>
        </p:txBody>
      </p:sp>
      <p:sp>
        <p:nvSpPr>
          <p:cNvPr id="51" name="Text 49"/>
          <p:cNvSpPr/>
          <p:nvPr/>
        </p:nvSpPr>
        <p:spPr>
          <a:xfrm>
            <a:off x="11472982" y="6006465"/>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1.56%</a:t>
            </a:r>
            <a:endParaRPr lang="en-US" sz="1650" dirty="0"/>
          </a:p>
        </p:txBody>
      </p:sp>
      <p:sp>
        <p:nvSpPr>
          <p:cNvPr id="52" name="Shape 50"/>
          <p:cNvSpPr/>
          <p:nvPr/>
        </p:nvSpPr>
        <p:spPr>
          <a:xfrm>
            <a:off x="741283" y="6475214"/>
            <a:ext cx="13147834" cy="602099"/>
          </a:xfrm>
          <a:prstGeom prst="rect">
            <a:avLst/>
          </a:prstGeom>
          <a:solidFill>
            <a:srgbClr val="FFFFFF">
              <a:alpha val="4000"/>
            </a:srgbClr>
          </a:solidFill>
          <a:ln/>
        </p:spPr>
      </p:sp>
      <p:sp>
        <p:nvSpPr>
          <p:cNvPr id="53" name="Text 51"/>
          <p:cNvSpPr/>
          <p:nvPr/>
        </p:nvSpPr>
        <p:spPr>
          <a:xfrm>
            <a:off x="951190" y="6608564"/>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ZIP</a:t>
            </a:r>
            <a:endParaRPr lang="en-US" sz="1650" dirty="0"/>
          </a:p>
        </p:txBody>
      </p:sp>
      <p:sp>
        <p:nvSpPr>
          <p:cNvPr id="54" name="Text 52"/>
          <p:cNvSpPr/>
          <p:nvPr/>
        </p:nvSpPr>
        <p:spPr>
          <a:xfrm>
            <a:off x="3584496" y="6608564"/>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Financials</a:t>
            </a:r>
            <a:endParaRPr lang="en-US" sz="1650" dirty="0"/>
          </a:p>
        </p:txBody>
      </p:sp>
      <p:sp>
        <p:nvSpPr>
          <p:cNvPr id="55" name="Text 53"/>
          <p:cNvSpPr/>
          <p:nvPr/>
        </p:nvSpPr>
        <p:spPr>
          <a:xfrm>
            <a:off x="6213991" y="6608564"/>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R2</a:t>
            </a:r>
            <a:endParaRPr lang="en-US" sz="1650" dirty="0"/>
          </a:p>
        </p:txBody>
      </p:sp>
      <p:sp>
        <p:nvSpPr>
          <p:cNvPr id="56" name="Text 54"/>
          <p:cNvSpPr/>
          <p:nvPr/>
        </p:nvSpPr>
        <p:spPr>
          <a:xfrm>
            <a:off x="8843486" y="6608564"/>
            <a:ext cx="220277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5.0%</a:t>
            </a:r>
            <a:endParaRPr lang="en-US" sz="1650" dirty="0"/>
          </a:p>
        </p:txBody>
      </p:sp>
      <p:sp>
        <p:nvSpPr>
          <p:cNvPr id="57" name="Text 55"/>
          <p:cNvSpPr/>
          <p:nvPr/>
        </p:nvSpPr>
        <p:spPr>
          <a:xfrm>
            <a:off x="11472982" y="6608564"/>
            <a:ext cx="2206585" cy="335399"/>
          </a:xfrm>
          <a:prstGeom prst="rect">
            <a:avLst/>
          </a:prstGeom>
          <a:noFill/>
          <a:ln/>
        </p:spPr>
        <p:txBody>
          <a:bodyPr wrap="none" lIns="0" tIns="0" rIns="0" bIns="0" rtlCol="0" anchor="t"/>
          <a:lstStyle/>
          <a:p>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2.05%</a:t>
            </a:r>
            <a:endParaRPr lang="en-US" sz="1650" dirty="0"/>
          </a:p>
        </p:txBody>
      </p:sp>
      <p:sp>
        <p:nvSpPr>
          <p:cNvPr id="58" name="Text 56"/>
          <p:cNvSpPr/>
          <p:nvPr/>
        </p:nvSpPr>
        <p:spPr>
          <a:xfrm>
            <a:off x="733663" y="7320677"/>
            <a:ext cx="13163074" cy="335399"/>
          </a:xfrm>
          <a:prstGeom prst="rect">
            <a:avLst/>
          </a:prstGeom>
          <a:noFill/>
          <a:ln/>
        </p:spPr>
        <p:txBody>
          <a:bodyPr wrap="none" lIns="0" tIns="0" rIns="0" bIns="0" rtlCol="0" anchor="t"/>
          <a:lstStyle/>
          <a:p>
            <a:pPr algn="l" indent="0" marL="0">
              <a:lnSpc>
                <a:spcPts val="2600"/>
              </a:lnSpc>
              <a:buNone/>
            </a:pPr>
            <a:r>
              <a:rPr lang="en-US" sz="1650" b="1" dirty="0">
                <a:solidFill>
                  <a:srgbClr val="DCD7E5"/>
                </a:solidFill>
                <a:latin typeface="Heebo Light" pitchFamily="34" charset="0"/>
                <a:ea typeface="Heebo Light" pitchFamily="34" charset="-122"/>
                <a:cs typeface="Heebo Light" pitchFamily="34" charset="-120"/>
              </a:rPr>
              <a:t>Total Expected Return:</a:t>
            </a:r>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 2.45% </a:t>
            </a:r>
            <a:pPr algn="l" indent="0" marL="0">
              <a:lnSpc>
                <a:spcPts val="2600"/>
              </a:lnSpc>
              <a:buNone/>
            </a:pPr>
            <a:r>
              <a:rPr lang="en-US" sz="1650" b="1" dirty="0">
                <a:solidFill>
                  <a:srgbClr val="DCD7E5"/>
                </a:solidFill>
                <a:latin typeface="Heebo Light" pitchFamily="34" charset="0"/>
                <a:ea typeface="Heebo Light" pitchFamily="34" charset="-122"/>
                <a:cs typeface="Heebo Light" pitchFamily="34" charset="-120"/>
              </a:rPr>
              <a:t>Model met all constraints</a:t>
            </a:r>
            <a:pPr algn="l" indent="0" marL="0">
              <a:lnSpc>
                <a:spcPts val="2600"/>
              </a:lnSpc>
              <a:buNone/>
            </a:pPr>
            <a:r>
              <a:rPr lang="en-US" sz="1650" dirty="0">
                <a:solidFill>
                  <a:srgbClr val="DCD7E5"/>
                </a:solidFill>
                <a:latin typeface="Heebo Light" pitchFamily="34" charset="0"/>
                <a:ea typeface="Heebo Light" pitchFamily="34" charset="-122"/>
                <a:cs typeface="Heebo Light" pitchFamily="34" charset="-120"/>
              </a:rPr>
              <a:t>, including max R3 = 15%, R1 &gt; R2 &amp; R3, and minimums for each sector and asset.</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2025-04-13T06:32:25Z</dcterms:created>
  <dcterms:modified xsi:type="dcterms:W3CDTF">2025-04-13T06:32:25Z</dcterms:modified>
</cp:coreProperties>
</file>